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2" r:id="rId1"/>
  </p:sldMasterIdLst>
  <p:notesMasterIdLst>
    <p:notesMasterId r:id="rId9"/>
  </p:notesMasterIdLst>
  <p:sldIdLst>
    <p:sldId id="256" r:id="rId2"/>
    <p:sldId id="279" r:id="rId3"/>
    <p:sldId id="295" r:id="rId4"/>
    <p:sldId id="296" r:id="rId5"/>
    <p:sldId id="282" r:id="rId6"/>
    <p:sldId id="283" r:id="rId7"/>
    <p:sldId id="273" r:id="rId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CC0099"/>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779" autoAdjust="0"/>
    <p:restoredTop sz="94660"/>
  </p:normalViewPr>
  <p:slideViewPr>
    <p:cSldViewPr>
      <p:cViewPr>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78E0AB3B-C448-427D-ABC7-33649F1F76FA}" type="datetimeFigureOut">
              <a:rPr lang="ar-IQ" smtClean="0"/>
              <a:pPr/>
              <a:t>20/06/1443</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60CC066-0B98-4307-84B6-E31174DDEC25}" type="slidenum">
              <a:rPr lang="ar-IQ" smtClean="0"/>
              <a:pPr/>
              <a:t>‹#›</a:t>
            </a:fld>
            <a:endParaRPr lang="ar-IQ"/>
          </a:p>
        </p:txBody>
      </p:sp>
    </p:spTree>
    <p:extLst>
      <p:ext uri="{BB962C8B-B14F-4D97-AF65-F5344CB8AC3E}">
        <p14:creationId xmlns:p14="http://schemas.microsoft.com/office/powerpoint/2010/main" val="10012136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IQ" dirty="0"/>
          </a:p>
        </p:txBody>
      </p:sp>
      <p:sp>
        <p:nvSpPr>
          <p:cNvPr id="4" name="عنصر نائب لرقم الشريحة 3"/>
          <p:cNvSpPr>
            <a:spLocks noGrp="1"/>
          </p:cNvSpPr>
          <p:nvPr>
            <p:ph type="sldNum" sz="quarter" idx="10"/>
          </p:nvPr>
        </p:nvSpPr>
        <p:spPr/>
        <p:txBody>
          <a:bodyPr/>
          <a:lstStyle/>
          <a:p>
            <a:fld id="{860CC066-0B98-4307-84B6-E31174DDEC25}" type="slidenum">
              <a:rPr lang="ar-IQ" smtClean="0"/>
              <a:pPr/>
              <a:t>1</a:t>
            </a:fld>
            <a:endParaRPr lang="ar-IQ"/>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624FE814-ABB6-42A5-B266-38205FFF2154}" type="datetimeFigureOut">
              <a:rPr lang="ar-SA" smtClean="0">
                <a:solidFill>
                  <a:prstClr val="black">
                    <a:tint val="75000"/>
                  </a:prstClr>
                </a:solidFill>
              </a:rPr>
              <a:pPr/>
              <a:t>20/06/1443</a:t>
            </a:fld>
            <a:endParaRPr lang="ar-SA">
              <a:solidFill>
                <a:prstClr val="black">
                  <a:tint val="75000"/>
                </a:prstClr>
              </a:solidFill>
            </a:endParaRPr>
          </a:p>
        </p:txBody>
      </p:sp>
      <p:sp>
        <p:nvSpPr>
          <p:cNvPr id="19" name="عنصر نائب للتذييل 18"/>
          <p:cNvSpPr>
            <a:spLocks noGrp="1"/>
          </p:cNvSpPr>
          <p:nvPr>
            <p:ph type="ftr" sz="quarter" idx="11"/>
          </p:nvPr>
        </p:nvSpPr>
        <p:spPr/>
        <p:txBody>
          <a:bodyPr/>
          <a:lstStyle/>
          <a:p>
            <a:endParaRPr lang="ar-SA">
              <a:solidFill>
                <a:prstClr val="black">
                  <a:tint val="75000"/>
                </a:prstClr>
              </a:solidFill>
            </a:endParaRPr>
          </a:p>
        </p:txBody>
      </p:sp>
      <p:sp>
        <p:nvSpPr>
          <p:cNvPr id="27" name="عنصر نائب لرقم الشريحة 26"/>
          <p:cNvSpPr>
            <a:spLocks noGrp="1"/>
          </p:cNvSpPr>
          <p:nvPr>
            <p:ph type="sldNum" sz="quarter" idx="12"/>
          </p:nvPr>
        </p:nvSpPr>
        <p:spPr/>
        <p:txBody>
          <a:body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spTree>
  </p:cSld>
  <p:clrMapOvr>
    <a:overrideClrMapping bg1="dk1" tx1="lt1" bg2="dk2" tx2="lt2" accent1="accent1" accent2="accent2" accent3="accent3" accent4="accent4" accent5="accent5" accent6="accent6" hlink="hlink" folHlink="folHlink"/>
  </p:clrMapOvr>
  <p:transition spd="slow">
    <p:pull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624FE814-ABB6-42A5-B266-38205FFF2154}" type="datetimeFigureOut">
              <a:rPr lang="ar-SA" smtClean="0">
                <a:solidFill>
                  <a:prstClr val="black">
                    <a:tint val="75000"/>
                  </a:prstClr>
                </a:solidFill>
              </a:rPr>
              <a:pPr/>
              <a:t>20/06/1443</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spTree>
  </p:cSld>
  <p:clrMapOvr>
    <a:masterClrMapping/>
  </p:clrMapOvr>
  <p:transition spd="slow">
    <p:pull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624FE814-ABB6-42A5-B266-38205FFF2154}" type="datetimeFigureOut">
              <a:rPr lang="ar-SA" smtClean="0">
                <a:solidFill>
                  <a:prstClr val="black">
                    <a:tint val="75000"/>
                  </a:prstClr>
                </a:solidFill>
              </a:rPr>
              <a:pPr/>
              <a:t>20/06/1443</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spTree>
  </p:cSld>
  <p:clrMapOvr>
    <a:masterClrMapping/>
  </p:clrMapOvr>
  <p:transition spd="slow">
    <p:pull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624FE814-ABB6-42A5-B266-38205FFF2154}" type="datetimeFigureOut">
              <a:rPr lang="ar-SA" smtClean="0">
                <a:solidFill>
                  <a:prstClr val="black">
                    <a:tint val="75000"/>
                  </a:prstClr>
                </a:solidFill>
              </a:rPr>
              <a:pPr/>
              <a:t>20/06/1443</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spTree>
  </p:cSld>
  <p:clrMapOvr>
    <a:masterClrMapping/>
  </p:clrMapOvr>
  <p:transition spd="slow">
    <p:pull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624FE814-ABB6-42A5-B266-38205FFF2154}" type="datetimeFigureOut">
              <a:rPr lang="ar-SA" smtClean="0">
                <a:solidFill>
                  <a:prstClr val="black">
                    <a:tint val="75000"/>
                  </a:prstClr>
                </a:solidFill>
              </a:rPr>
              <a:pPr/>
              <a:t>20/06/1443</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spTree>
  </p:cSld>
  <p:clrMapOvr>
    <a:overrideClrMapping bg1="dk1" tx1="lt1" bg2="dk2" tx2="lt2" accent1="accent1" accent2="accent2" accent3="accent3" accent4="accent4" accent5="accent5" accent6="accent6" hlink="hlink" folHlink="folHlink"/>
  </p:clrMapOvr>
  <p:transition spd="slow">
    <p:pull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624FE814-ABB6-42A5-B266-38205FFF2154}" type="datetimeFigureOut">
              <a:rPr lang="ar-SA" smtClean="0">
                <a:solidFill>
                  <a:prstClr val="black">
                    <a:tint val="75000"/>
                  </a:prstClr>
                </a:solidFill>
              </a:rPr>
              <a:pPr/>
              <a:t>20/06/1443</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spTree>
  </p:cSld>
  <p:clrMapOvr>
    <a:masterClrMapping/>
  </p:clrMapOvr>
  <p:transition spd="slow">
    <p:pull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624FE814-ABB6-42A5-B266-38205FFF2154}" type="datetimeFigureOut">
              <a:rPr lang="ar-SA" smtClean="0">
                <a:solidFill>
                  <a:prstClr val="black">
                    <a:tint val="75000"/>
                  </a:prstClr>
                </a:solidFill>
              </a:rPr>
              <a:pPr/>
              <a:t>20/06/1443</a:t>
            </a:fld>
            <a:endParaRPr lang="ar-SA">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SA">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spTree>
  </p:cSld>
  <p:clrMapOvr>
    <a:masterClrMapping/>
  </p:clrMapOvr>
  <p:transition spd="slow">
    <p:pull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624FE814-ABB6-42A5-B266-38205FFF2154}" type="datetimeFigureOut">
              <a:rPr lang="ar-SA" smtClean="0">
                <a:solidFill>
                  <a:prstClr val="black">
                    <a:tint val="75000"/>
                  </a:prstClr>
                </a:solidFill>
              </a:rPr>
              <a:pPr/>
              <a:t>20/06/1443</a:t>
            </a:fld>
            <a:endParaRPr lang="ar-SA">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SA">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spTree>
  </p:cSld>
  <p:clrMapOvr>
    <a:masterClrMapping/>
  </p:clrMapOvr>
  <p:transition spd="slow">
    <p:pull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624FE814-ABB6-42A5-B266-38205FFF2154}" type="datetimeFigureOut">
              <a:rPr lang="ar-SA" smtClean="0">
                <a:solidFill>
                  <a:prstClr val="black">
                    <a:tint val="75000"/>
                  </a:prstClr>
                </a:solidFill>
              </a:rPr>
              <a:pPr/>
              <a:t>20/06/1443</a:t>
            </a:fld>
            <a:endParaRPr lang="ar-SA">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SA">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spTree>
  </p:cSld>
  <p:clrMapOvr>
    <a:masterClrMapping/>
  </p:clrMapOvr>
  <p:transition spd="slow">
    <p:pull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624FE814-ABB6-42A5-B266-38205FFF2154}" type="datetimeFigureOut">
              <a:rPr lang="ar-SA" smtClean="0">
                <a:solidFill>
                  <a:prstClr val="black">
                    <a:tint val="75000"/>
                  </a:prstClr>
                </a:solidFill>
              </a:rPr>
              <a:pPr/>
              <a:t>20/06/1443</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spTree>
  </p:cSld>
  <p:clrMapOvr>
    <a:masterClrMapping/>
  </p:clrMapOvr>
  <p:transition spd="slow">
    <p:pull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24FE814-ABB6-42A5-B266-38205FFF2154}" type="datetimeFigureOut">
              <a:rPr lang="ar-SA" smtClean="0">
                <a:solidFill>
                  <a:prstClr val="black">
                    <a:tint val="75000"/>
                  </a:prstClr>
                </a:solidFill>
              </a:rPr>
              <a:pPr/>
              <a:t>20/06/1443</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A">
              <a:solidFill>
                <a:prstClr val="black">
                  <a:tint val="75000"/>
                </a:prstClr>
              </a:solidFill>
            </a:endParaRPr>
          </a:p>
        </p:txBody>
      </p:sp>
      <p:sp>
        <p:nvSpPr>
          <p:cNvPr id="7" name="عنصر نائب لرقم الشريحة 6"/>
          <p:cNvSpPr>
            <a:spLocks noGrp="1"/>
          </p:cNvSpPr>
          <p:nvPr>
            <p:ph type="sldNum" sz="quarter" idx="12"/>
          </p:nvPr>
        </p:nvSpPr>
        <p:spPr>
          <a:xfrm>
            <a:off x="8077200" y="6356350"/>
            <a:ext cx="609600" cy="365125"/>
          </a:xfrm>
        </p:spPr>
        <p:txBody>
          <a:body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slow">
    <p:pull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f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24FE814-ABB6-42A5-B266-38205FFF2154}" type="datetimeFigureOut">
              <a:rPr lang="ar-SA" smtClean="0">
                <a:solidFill>
                  <a:prstClr val="black">
                    <a:tint val="75000"/>
                  </a:prstClr>
                </a:solidFill>
              </a:rPr>
              <a:pPr/>
              <a:t>20/06/1443</a:t>
            </a:fld>
            <a:endParaRPr lang="ar-SA">
              <a:solidFill>
                <a:prstClr val="black">
                  <a:tint val="75000"/>
                </a:prstClr>
              </a:solidFill>
            </a:endParaRPr>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solidFill>
                <a:prstClr val="black">
                  <a:tint val="75000"/>
                </a:prstClr>
              </a:solidFill>
            </a:endParaRPr>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EA6D0E9-0905-4532-8B27-C18BC213F575}" type="slidenum">
              <a:rPr lang="ar-SA" smtClean="0">
                <a:solidFill>
                  <a:prstClr val="black">
                    <a:tint val="75000"/>
                  </a:prstClr>
                </a:solidFill>
              </a:rPr>
              <a:pPr/>
              <a:t>‹#›</a:t>
            </a:fld>
            <a:endParaRPr lang="ar-SA">
              <a:solidFill>
                <a:prstClr val="black">
                  <a:tint val="75000"/>
                </a:prstClr>
              </a:solidFill>
            </a:endParaRPr>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slow">
    <p:pull dir="r"/>
  </p:transition>
  <p:timing>
    <p:tnLst>
      <p:par>
        <p:cTn id="1" dur="indefinite" restart="never" nodeType="tmRoot"/>
      </p:par>
    </p:tnLst>
  </p:timing>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مستطيل 2"/>
          <p:cNvSpPr/>
          <p:nvPr/>
        </p:nvSpPr>
        <p:spPr>
          <a:xfrm>
            <a:off x="816820" y="692696"/>
            <a:ext cx="7643612" cy="3139321"/>
          </a:xfrm>
          <a:prstGeom prst="rect">
            <a:avLst/>
          </a:prstGeom>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a:r>
              <a:rPr lang="ar-EG" sz="6600" b="1" dirty="0">
                <a:ln w="10541" cmpd="sng">
                  <a:solidFill>
                    <a:schemeClr val="accent1">
                      <a:shade val="88000"/>
                      <a:satMod val="110000"/>
                    </a:schemeClr>
                  </a:solidFill>
                  <a:prstDash val="solid"/>
                </a:ln>
                <a:solidFill>
                  <a:srgbClr val="CC0099"/>
                </a:solidFill>
                <a:effectLst>
                  <a:glow rad="139700">
                    <a:schemeClr val="accent5">
                      <a:satMod val="175000"/>
                      <a:alpha val="40000"/>
                    </a:schemeClr>
                  </a:glow>
                </a:effectLst>
              </a:rPr>
              <a:t>دور الخبرات الميدانية المبكرة في تنمية المهارات المهنية</a:t>
            </a:r>
            <a:endParaRPr lang="ar-SA" sz="6600" b="1" dirty="0">
              <a:ln w="10541" cmpd="sng">
                <a:solidFill>
                  <a:schemeClr val="accent1">
                    <a:shade val="88000"/>
                    <a:satMod val="110000"/>
                  </a:schemeClr>
                </a:solidFill>
                <a:prstDash val="solid"/>
              </a:ln>
              <a:solidFill>
                <a:srgbClr val="CC0099"/>
              </a:solidFill>
              <a:effectLst>
                <a:glow rad="139700">
                  <a:schemeClr val="accent5">
                    <a:satMod val="175000"/>
                    <a:alpha val="40000"/>
                  </a:schemeClr>
                </a:glow>
              </a:effectLst>
            </a:endParaRPr>
          </a:p>
        </p:txBody>
      </p:sp>
      <p:sp>
        <p:nvSpPr>
          <p:cNvPr id="7" name="مستطيل 2"/>
          <p:cNvSpPr/>
          <p:nvPr/>
        </p:nvSpPr>
        <p:spPr>
          <a:xfrm>
            <a:off x="839704" y="4437112"/>
            <a:ext cx="4767628" cy="769441"/>
          </a:xfrm>
          <a:prstGeom prst="rect">
            <a:avLst/>
          </a:prstGeom>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a:r>
              <a:rPr lang="ar-EG" sz="4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د./ فاطمة كمال النجار</a:t>
            </a:r>
          </a:p>
        </p:txBody>
      </p:sp>
    </p:spTree>
    <p:extLst>
      <p:ext uri="{BB962C8B-B14F-4D97-AF65-F5344CB8AC3E}">
        <p14:creationId xmlns:p14="http://schemas.microsoft.com/office/powerpoint/2010/main" val="7550216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3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txBox="1">
            <a:spLocks/>
          </p:cNvSpPr>
          <p:nvPr/>
        </p:nvSpPr>
        <p:spPr>
          <a:xfrm>
            <a:off x="395536" y="764704"/>
            <a:ext cx="8424936" cy="1872208"/>
          </a:xfrm>
          <a:prstGeom prst="rect">
            <a:avLst/>
          </a:prstGeom>
        </p:spPr>
        <p:style>
          <a:lnRef idx="1">
            <a:schemeClr val="accent2"/>
          </a:lnRef>
          <a:fillRef idx="2">
            <a:schemeClr val="accent2"/>
          </a:fillRef>
          <a:effectRef idx="1">
            <a:schemeClr val="accent2"/>
          </a:effectRef>
          <a:fontRef idx="minor">
            <a:schemeClr val="dk1"/>
          </a:fontRef>
        </p:style>
        <p:txBody>
          <a:bodyPr vert="horz">
            <a:noAutofit/>
          </a:bodyPr>
          <a:lstStyle>
            <a:lvl1pPr marL="274320" indent="-274320" algn="r" rtl="1" eaLnBrk="1" latinLnBrk="0" hangingPunct="1">
              <a:spcBef>
                <a:spcPct val="20000"/>
              </a:spcBef>
              <a:buClr>
                <a:schemeClr val="accent3"/>
              </a:buClr>
              <a:buSzPct val="95000"/>
              <a:buFont typeface="Wingdings 2"/>
              <a:buChar char=""/>
              <a:defRPr kumimoji="0" sz="2600" kern="1200">
                <a:solidFill>
                  <a:schemeClr val="dk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dk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dk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dk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dk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dk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dk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dk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dk1"/>
                </a:solidFill>
                <a:latin typeface="+mn-lt"/>
                <a:ea typeface="+mn-ea"/>
                <a:cs typeface="+mn-cs"/>
              </a:defRPr>
            </a:lvl9pPr>
          </a:lstStyle>
          <a:p>
            <a:pPr marL="0" indent="0">
              <a:buNone/>
            </a:pPr>
            <a:r>
              <a:rPr lang="ar-SA" sz="3600" dirty="0"/>
              <a:t>يعتبر التعليم من أجل الأعمال وأقربها إلى الله سبحانه وتعالى ، فقد بعث الله رسولنا الکريم محمد صلى الله عليه وسلم معلما لأمته ، وللبشرية جمعاء</a:t>
            </a:r>
            <a:endParaRPr lang="en-US" sz="3600" b="1" dirty="0">
              <a:latin typeface="Arial" pitchFamily="34" charset="0"/>
              <a:cs typeface="+mj-cs"/>
            </a:endParaRPr>
          </a:p>
        </p:txBody>
      </p:sp>
      <p:sp>
        <p:nvSpPr>
          <p:cNvPr id="4" name="Content Placeholder 2"/>
          <p:cNvSpPr txBox="1">
            <a:spLocks/>
          </p:cNvSpPr>
          <p:nvPr/>
        </p:nvSpPr>
        <p:spPr>
          <a:xfrm>
            <a:off x="399430" y="2996952"/>
            <a:ext cx="8424936" cy="2799928"/>
          </a:xfrm>
          <a:prstGeom prst="rect">
            <a:avLst/>
          </a:prstGeom>
        </p:spPr>
        <p:style>
          <a:lnRef idx="1">
            <a:schemeClr val="accent2"/>
          </a:lnRef>
          <a:fillRef idx="2">
            <a:schemeClr val="accent2"/>
          </a:fillRef>
          <a:effectRef idx="1">
            <a:schemeClr val="accent2"/>
          </a:effectRef>
          <a:fontRef idx="minor">
            <a:schemeClr val="dk1"/>
          </a:fontRef>
        </p:style>
        <p:txBody>
          <a:bodyPr vert="horz">
            <a:noAutofit/>
          </a:bodyPr>
          <a:lstStyle>
            <a:lvl1pPr marL="274320" indent="-274320" algn="r" rtl="1" eaLnBrk="1" latinLnBrk="0" hangingPunct="1">
              <a:spcBef>
                <a:spcPct val="20000"/>
              </a:spcBef>
              <a:buClr>
                <a:schemeClr val="accent3"/>
              </a:buClr>
              <a:buSzPct val="95000"/>
              <a:buFont typeface="Wingdings 2"/>
              <a:buChar char=""/>
              <a:defRPr kumimoji="0" sz="2600" kern="1200">
                <a:solidFill>
                  <a:schemeClr val="dk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dk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dk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dk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dk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dk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dk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dk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dk1"/>
                </a:solidFill>
                <a:latin typeface="+mn-lt"/>
                <a:ea typeface="+mn-ea"/>
                <a:cs typeface="+mn-cs"/>
              </a:defRPr>
            </a:lvl9pPr>
          </a:lstStyle>
          <a:p>
            <a:pPr marL="0" indent="0">
              <a:buNone/>
            </a:pPr>
            <a:r>
              <a:rPr lang="ar-EG" sz="3600" b="1" dirty="0" smtClean="0">
                <a:latin typeface="Arial" pitchFamily="34" charset="0"/>
                <a:cs typeface="+mj-cs"/>
              </a:rPr>
              <a:t>و</a:t>
            </a:r>
            <a:r>
              <a:rPr lang="ar-SA" sz="3600" b="1" dirty="0" smtClean="0">
                <a:latin typeface="Arial" pitchFamily="34" charset="0"/>
                <a:cs typeface="+mj-cs"/>
              </a:rPr>
              <a:t>يعتبر </a:t>
            </a:r>
            <a:r>
              <a:rPr lang="ar-SA" sz="3600" b="1" dirty="0">
                <a:latin typeface="Arial" pitchFamily="34" charset="0"/>
                <a:cs typeface="+mj-cs"/>
              </a:rPr>
              <a:t>المعلم العنصر الاساسي في العملية التربوية باعتباره الرکيزة الأساسية في بناء التعليم وتطويره، وتحتل برامج إعداد المعلم مکانة مهمة وأساسية حيث لم يعد يقتصر دور المعلم علي نقل المعلومات وإنما تعدي </a:t>
            </a:r>
            <a:r>
              <a:rPr lang="ar-EG" sz="3600" b="1" dirty="0" smtClean="0">
                <a:latin typeface="Arial" pitchFamily="34" charset="0"/>
                <a:cs typeface="+mj-cs"/>
              </a:rPr>
              <a:t>ذلك </a:t>
            </a:r>
            <a:r>
              <a:rPr lang="ar-SA" sz="3600" b="1" dirty="0" smtClean="0">
                <a:latin typeface="Arial" pitchFamily="34" charset="0"/>
                <a:cs typeface="+mj-cs"/>
              </a:rPr>
              <a:t>إلي </a:t>
            </a:r>
            <a:r>
              <a:rPr lang="ar-SA" sz="3600" b="1" dirty="0">
                <a:latin typeface="Arial" pitchFamily="34" charset="0"/>
                <a:cs typeface="+mj-cs"/>
              </a:rPr>
              <a:t>مساعدة التلاميذ علي التعلم بأنفسهم وإعطائهم فرص للمناقشة والحوار</a:t>
            </a:r>
            <a:endParaRPr lang="en-US" sz="3600" b="1" dirty="0">
              <a:latin typeface="Arial" pitchFamily="34" charset="0"/>
              <a:cs typeface="+mj-cs"/>
            </a:endParaRPr>
          </a:p>
        </p:txBody>
      </p:sp>
    </p:spTree>
    <p:extLst>
      <p:ext uri="{BB962C8B-B14F-4D97-AF65-F5344CB8AC3E}">
        <p14:creationId xmlns:p14="http://schemas.microsoft.com/office/powerpoint/2010/main" val="17849443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righ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right)">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Content Placeholder 2"/>
          <p:cNvSpPr txBox="1">
            <a:spLocks/>
          </p:cNvSpPr>
          <p:nvPr/>
        </p:nvSpPr>
        <p:spPr>
          <a:xfrm>
            <a:off x="395536" y="764704"/>
            <a:ext cx="8424936" cy="2223864"/>
          </a:xfrm>
          <a:prstGeom prst="rect">
            <a:avLst/>
          </a:prstGeom>
        </p:spPr>
        <p:style>
          <a:lnRef idx="1">
            <a:schemeClr val="accent2"/>
          </a:lnRef>
          <a:fillRef idx="2">
            <a:schemeClr val="accent2"/>
          </a:fillRef>
          <a:effectRef idx="1">
            <a:schemeClr val="accent2"/>
          </a:effectRef>
          <a:fontRef idx="minor">
            <a:schemeClr val="dk1"/>
          </a:fontRef>
        </p:style>
        <p:txBody>
          <a:bodyPr vert="horz">
            <a:noAutofit/>
          </a:bodyPr>
          <a:lstStyle>
            <a:lvl1pPr marL="274320" indent="-274320" algn="r" rtl="1" eaLnBrk="1" latinLnBrk="0" hangingPunct="1">
              <a:spcBef>
                <a:spcPct val="20000"/>
              </a:spcBef>
              <a:buClr>
                <a:schemeClr val="accent3"/>
              </a:buClr>
              <a:buSzPct val="95000"/>
              <a:buFont typeface="Wingdings 2"/>
              <a:buChar char=""/>
              <a:defRPr kumimoji="0" sz="2600" kern="1200">
                <a:solidFill>
                  <a:schemeClr val="dk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dk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dk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dk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dk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dk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dk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dk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dk1"/>
                </a:solidFill>
                <a:latin typeface="+mn-lt"/>
                <a:ea typeface="+mn-ea"/>
                <a:cs typeface="+mn-cs"/>
              </a:defRPr>
            </a:lvl9pPr>
          </a:lstStyle>
          <a:p>
            <a:pPr marL="0" indent="0">
              <a:buNone/>
            </a:pPr>
            <a:r>
              <a:rPr lang="ar-SA" sz="3600" dirty="0"/>
              <a:t>وتعد معلمة رياض الأطفال رکيزة أساسية من رکائز تحقيق الروضة لأهدافها ، فهي تقوم بأدوار عديدة ومتداخلة وتؤدي مهاماً کثيرة ومتنوعة تتطلب مهارات فنية مختلفة يصعب تحديدها بشکل دقيق وتفصيلي</a:t>
            </a:r>
            <a:endParaRPr lang="en-US" sz="3600" b="1" dirty="0">
              <a:latin typeface="Arial" pitchFamily="34" charset="0"/>
              <a:cs typeface="+mj-cs"/>
            </a:endParaRPr>
          </a:p>
        </p:txBody>
      </p:sp>
      <p:sp>
        <p:nvSpPr>
          <p:cNvPr id="5" name="Content Placeholder 2"/>
          <p:cNvSpPr txBox="1">
            <a:spLocks/>
          </p:cNvSpPr>
          <p:nvPr/>
        </p:nvSpPr>
        <p:spPr>
          <a:xfrm>
            <a:off x="370705" y="3212976"/>
            <a:ext cx="8424936" cy="2223864"/>
          </a:xfrm>
          <a:prstGeom prst="rect">
            <a:avLst/>
          </a:prstGeom>
        </p:spPr>
        <p:style>
          <a:lnRef idx="1">
            <a:schemeClr val="accent2"/>
          </a:lnRef>
          <a:fillRef idx="2">
            <a:schemeClr val="accent2"/>
          </a:fillRef>
          <a:effectRef idx="1">
            <a:schemeClr val="accent2"/>
          </a:effectRef>
          <a:fontRef idx="minor">
            <a:schemeClr val="dk1"/>
          </a:fontRef>
        </p:style>
        <p:txBody>
          <a:bodyPr vert="horz">
            <a:noAutofit/>
          </a:bodyPr>
          <a:lstStyle>
            <a:lvl1pPr marL="274320" indent="-274320" algn="r" rtl="1" eaLnBrk="1" latinLnBrk="0" hangingPunct="1">
              <a:spcBef>
                <a:spcPct val="20000"/>
              </a:spcBef>
              <a:buClr>
                <a:schemeClr val="accent3"/>
              </a:buClr>
              <a:buSzPct val="95000"/>
              <a:buFont typeface="Wingdings 2"/>
              <a:buChar char=""/>
              <a:defRPr kumimoji="0" sz="2600" kern="1200">
                <a:solidFill>
                  <a:schemeClr val="dk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dk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dk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dk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dk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dk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dk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dk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dk1"/>
                </a:solidFill>
                <a:latin typeface="+mn-lt"/>
                <a:ea typeface="+mn-ea"/>
                <a:cs typeface="+mn-cs"/>
              </a:defRPr>
            </a:lvl9pPr>
          </a:lstStyle>
          <a:p>
            <a:pPr marL="0" indent="0">
              <a:buNone/>
            </a:pPr>
            <a:r>
              <a:rPr lang="ar-SA" sz="3600" dirty="0"/>
              <a:t>والتربية العملية بالنسبة لرياض الأطفال هي </a:t>
            </a:r>
            <a:r>
              <a:rPr lang="ar-EG" sz="3600" dirty="0" smtClean="0"/>
              <a:t>المحك </a:t>
            </a:r>
            <a:r>
              <a:rPr lang="ar-SA" sz="3600" dirty="0" smtClean="0"/>
              <a:t>الذي </a:t>
            </a:r>
            <a:r>
              <a:rPr lang="ar-SA" sz="3600" dirty="0"/>
              <a:t>يمکن أن تختبر به مدي نجاح </a:t>
            </a:r>
            <a:r>
              <a:rPr lang="ar-EG" sz="3600" dirty="0" smtClean="0"/>
              <a:t>تلك الكليات </a:t>
            </a:r>
            <a:r>
              <a:rPr lang="ar-SA" sz="3600" dirty="0" smtClean="0"/>
              <a:t>في </a:t>
            </a:r>
            <a:r>
              <a:rPr lang="ar-SA" sz="3600" dirty="0"/>
              <a:t>إعداد الطالبة المعلمة. فهي البوتقة التي تنصهر فيها کافة المعارف النظرية والعملية مع واقعه مهنة </a:t>
            </a:r>
            <a:r>
              <a:rPr lang="ar-SA" sz="3600" dirty="0" smtClean="0"/>
              <a:t>التدريس</a:t>
            </a:r>
            <a:endParaRPr lang="en-US" sz="3600" b="1" dirty="0">
              <a:latin typeface="Arial" pitchFamily="34" charset="0"/>
              <a:cs typeface="+mj-cs"/>
            </a:endParaRPr>
          </a:p>
        </p:txBody>
      </p:sp>
    </p:spTree>
    <p:extLst>
      <p:ext uri="{BB962C8B-B14F-4D97-AF65-F5344CB8AC3E}">
        <p14:creationId xmlns:p14="http://schemas.microsoft.com/office/powerpoint/2010/main" val="7488425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right)">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right)">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Content Placeholder 2"/>
          <p:cNvSpPr txBox="1">
            <a:spLocks/>
          </p:cNvSpPr>
          <p:nvPr/>
        </p:nvSpPr>
        <p:spPr>
          <a:xfrm>
            <a:off x="395536" y="1821753"/>
            <a:ext cx="8424936" cy="2223864"/>
          </a:xfrm>
          <a:prstGeom prst="rect">
            <a:avLst/>
          </a:prstGeom>
        </p:spPr>
        <p:style>
          <a:lnRef idx="1">
            <a:schemeClr val="accent2"/>
          </a:lnRef>
          <a:fillRef idx="2">
            <a:schemeClr val="accent2"/>
          </a:fillRef>
          <a:effectRef idx="1">
            <a:schemeClr val="accent2"/>
          </a:effectRef>
          <a:fontRef idx="minor">
            <a:schemeClr val="dk1"/>
          </a:fontRef>
        </p:style>
        <p:txBody>
          <a:bodyPr vert="horz">
            <a:noAutofit/>
          </a:bodyPr>
          <a:lstStyle>
            <a:lvl1pPr marL="274320" indent="-274320" algn="r" rtl="1" eaLnBrk="1" latinLnBrk="0" hangingPunct="1">
              <a:spcBef>
                <a:spcPct val="20000"/>
              </a:spcBef>
              <a:buClr>
                <a:schemeClr val="accent3"/>
              </a:buClr>
              <a:buSzPct val="95000"/>
              <a:buFont typeface="Wingdings 2"/>
              <a:buChar char=""/>
              <a:defRPr kumimoji="0" sz="2600" kern="1200">
                <a:solidFill>
                  <a:schemeClr val="dk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dk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dk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dk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dk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dk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dk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dk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dk1"/>
                </a:solidFill>
                <a:latin typeface="+mn-lt"/>
                <a:ea typeface="+mn-ea"/>
                <a:cs typeface="+mn-cs"/>
              </a:defRPr>
            </a:lvl9pPr>
          </a:lstStyle>
          <a:p>
            <a:pPr marL="0" indent="0">
              <a:buNone/>
            </a:pPr>
            <a:r>
              <a:rPr lang="ar-EG" sz="3600" dirty="0" smtClean="0"/>
              <a:t>و</a:t>
            </a:r>
            <a:r>
              <a:rPr lang="ar-SA" sz="3600" dirty="0" smtClean="0"/>
              <a:t>يعد </a:t>
            </a:r>
            <a:r>
              <a:rPr lang="ar-SA" sz="3600" dirty="0"/>
              <a:t>تدريب الطالبة المعلمة فى الروضة قبل التخرج من الضروريات التي تسهم فى اکساب المعلمة العديد من الخبرات والمهارات التي تسهم فى إعدادها لممارسة المهام المتعددة داخل الروضات</a:t>
            </a:r>
            <a:endParaRPr lang="en-US" sz="3600" b="1" dirty="0">
              <a:latin typeface="Arial" pitchFamily="34" charset="0"/>
              <a:cs typeface="+mj-cs"/>
            </a:endParaRPr>
          </a:p>
        </p:txBody>
      </p:sp>
    </p:spTree>
    <p:extLst>
      <p:ext uri="{BB962C8B-B14F-4D97-AF65-F5344CB8AC3E}">
        <p14:creationId xmlns:p14="http://schemas.microsoft.com/office/powerpoint/2010/main" val="24856344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up)">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5"/>
          <p:cNvSpPr/>
          <p:nvPr/>
        </p:nvSpPr>
        <p:spPr>
          <a:xfrm>
            <a:off x="107504" y="1124744"/>
            <a:ext cx="8856984" cy="5324535"/>
          </a:xfrm>
          <a:prstGeom prst="rect">
            <a:avLst/>
          </a:prstGeom>
          <a:ln>
            <a:solidFill>
              <a:srgbClr val="FF0000"/>
            </a:solidFill>
          </a:ln>
          <a:effectLst>
            <a:glow rad="101600">
              <a:schemeClr val="accent5">
                <a:satMod val="175000"/>
                <a:alpha val="40000"/>
              </a:schemeClr>
            </a:glow>
          </a:effectLst>
        </p:spPr>
        <p:style>
          <a:lnRef idx="2">
            <a:schemeClr val="accent1"/>
          </a:lnRef>
          <a:fillRef idx="1">
            <a:schemeClr val="lt1"/>
          </a:fillRef>
          <a:effectRef idx="0">
            <a:schemeClr val="accent1"/>
          </a:effectRef>
          <a:fontRef idx="minor">
            <a:schemeClr val="dk1"/>
          </a:fontRef>
        </p:style>
        <p:txBody>
          <a:bodyPr wrap="square">
            <a:spAutoFit/>
          </a:bodyPr>
          <a:lstStyle/>
          <a:p>
            <a:pPr marL="457200" indent="-457200" algn="just">
              <a:buFont typeface="Arial" pitchFamily="34" charset="0"/>
              <a:buChar char="•"/>
            </a:pPr>
            <a:r>
              <a:rPr lang="ar-SA" sz="3400" b="1" dirty="0" smtClean="0">
                <a:solidFill>
                  <a:srgbClr val="00B050"/>
                </a:solidFill>
                <a:cs typeface="+mj-cs"/>
              </a:rPr>
              <a:t>تتيح </a:t>
            </a:r>
            <a:r>
              <a:rPr lang="ar-SA" sz="3400" b="1" dirty="0">
                <a:solidFill>
                  <a:srgbClr val="00B050"/>
                </a:solidFill>
                <a:cs typeface="+mj-cs"/>
              </a:rPr>
              <a:t>التربية العملية الفرصة لاکتساب الکفاءات الأدائية للطلاب المعلمين</a:t>
            </a:r>
            <a:endParaRPr lang="en-US" sz="3400" b="1" dirty="0">
              <a:solidFill>
                <a:srgbClr val="00B050"/>
              </a:solidFill>
              <a:cs typeface="+mj-cs"/>
            </a:endParaRPr>
          </a:p>
          <a:p>
            <a:pPr marL="457200" indent="-457200" algn="just">
              <a:buFont typeface="Arial" pitchFamily="34" charset="0"/>
              <a:buChar char="•"/>
            </a:pPr>
            <a:r>
              <a:rPr lang="ar-SA" sz="3400" b="1" dirty="0">
                <a:solidFill>
                  <a:srgbClr val="00B050"/>
                </a:solidFill>
                <a:cs typeface="+mj-cs"/>
              </a:rPr>
              <a:t>يتم من خلال التربية العملية إکساب الطلاب المعلمين الاتجاهات الايجابية نحو مهنة التعليم </a:t>
            </a:r>
            <a:endParaRPr lang="en-US" sz="3400" b="1" dirty="0" smtClean="0">
              <a:solidFill>
                <a:srgbClr val="00B050"/>
              </a:solidFill>
              <a:cs typeface="+mj-cs"/>
            </a:endParaRPr>
          </a:p>
          <a:p>
            <a:pPr marL="457200" indent="-457200" algn="just">
              <a:buFont typeface="Arial" pitchFamily="34" charset="0"/>
              <a:buChar char="•"/>
            </a:pPr>
            <a:r>
              <a:rPr lang="ar-SA" sz="3400" b="1" dirty="0">
                <a:solidFill>
                  <a:srgbClr val="00B050"/>
                </a:solidFill>
                <a:cs typeface="+mj-cs"/>
              </a:rPr>
              <a:t>معرفة المشکلات والصعوبات التي قد تعترضهم في الميدان التعليمي </a:t>
            </a:r>
            <a:endParaRPr lang="en-US" sz="3400" b="1" dirty="0" smtClean="0">
              <a:solidFill>
                <a:srgbClr val="00B050"/>
              </a:solidFill>
              <a:cs typeface="+mj-cs"/>
            </a:endParaRPr>
          </a:p>
          <a:p>
            <a:pPr marL="457200" indent="-457200" algn="just">
              <a:buFont typeface="Arial" pitchFamily="34" charset="0"/>
              <a:buChar char="•"/>
            </a:pPr>
            <a:r>
              <a:rPr lang="ar-SA" sz="3400" b="1" dirty="0">
                <a:solidFill>
                  <a:srgbClr val="00B050"/>
                </a:solidFill>
                <a:cs typeface="+mj-cs"/>
              </a:rPr>
              <a:t>تکتسب الطالبة المعلمة خبرات ومهارات التعليم وتتأقلم مع البيئة المدرسية بکافة </a:t>
            </a:r>
            <a:r>
              <a:rPr lang="ar-SA" sz="3400" b="1" dirty="0" smtClean="0">
                <a:solidFill>
                  <a:srgbClr val="00B050"/>
                </a:solidFill>
                <a:cs typeface="+mj-cs"/>
              </a:rPr>
              <a:t>مکوناتها</a:t>
            </a:r>
            <a:endParaRPr lang="ar-EG" sz="3400" b="1" dirty="0" smtClean="0">
              <a:solidFill>
                <a:srgbClr val="00B050"/>
              </a:solidFill>
              <a:cs typeface="+mj-cs"/>
            </a:endParaRPr>
          </a:p>
          <a:p>
            <a:pPr marL="457200" indent="-457200" algn="just">
              <a:buFont typeface="Arial" pitchFamily="34" charset="0"/>
              <a:buChar char="•"/>
            </a:pPr>
            <a:r>
              <a:rPr lang="ar-SA" sz="3400" b="1" dirty="0">
                <a:solidFill>
                  <a:srgbClr val="00B050"/>
                </a:solidFill>
                <a:cs typeface="+mj-cs"/>
              </a:rPr>
              <a:t>حلقة وصل بين الجانب الأکاديمي والجانب التربوي</a:t>
            </a:r>
            <a:r>
              <a:rPr lang="ar-SA" sz="3400" b="1" dirty="0" smtClean="0">
                <a:solidFill>
                  <a:srgbClr val="00B050"/>
                </a:solidFill>
                <a:cs typeface="+mj-cs"/>
              </a:rPr>
              <a:t>. </a:t>
            </a:r>
            <a:endParaRPr lang="en-US" sz="3400" b="1" dirty="0" smtClean="0">
              <a:solidFill>
                <a:srgbClr val="00B050"/>
              </a:solidFill>
              <a:cs typeface="+mj-cs"/>
            </a:endParaRPr>
          </a:p>
          <a:p>
            <a:pPr marL="457200" indent="-457200" algn="just">
              <a:buFont typeface="Arial" pitchFamily="34" charset="0"/>
              <a:buChar char="•"/>
            </a:pPr>
            <a:r>
              <a:rPr lang="ar-SA" sz="3400" b="1" dirty="0">
                <a:solidFill>
                  <a:srgbClr val="00B050"/>
                </a:solidFill>
                <a:cs typeface="+mj-cs"/>
              </a:rPr>
              <a:t>توفر فرصة عملية لتطبيق المفاهيم والمبادئ والنظريات التربوية. </a:t>
            </a:r>
            <a:endParaRPr lang="ar-EG" sz="3400" b="1" dirty="0" smtClean="0">
              <a:solidFill>
                <a:srgbClr val="00B050"/>
              </a:solidFill>
              <a:cs typeface="+mj-cs"/>
            </a:endParaRPr>
          </a:p>
          <a:p>
            <a:pPr marL="457200" indent="-457200" algn="just">
              <a:buFont typeface="Arial" pitchFamily="34" charset="0"/>
              <a:buChar char="•"/>
            </a:pPr>
            <a:r>
              <a:rPr lang="ar-SA" sz="3400" b="1" dirty="0">
                <a:solidFill>
                  <a:srgbClr val="00B050"/>
                </a:solidFill>
                <a:cs typeface="+mj-cs"/>
              </a:rPr>
              <a:t>تبني الاتجاه الإيجابي لدى الطالب / المعلم نحو المهنة. </a:t>
            </a:r>
            <a:r>
              <a:rPr lang="ar-SA" sz="3400" b="1" dirty="0" smtClean="0">
                <a:solidFill>
                  <a:srgbClr val="00B050"/>
                </a:solidFill>
                <a:cs typeface="+mj-cs"/>
              </a:rPr>
              <a:t>.</a:t>
            </a:r>
            <a:endParaRPr lang="ar-SA" sz="3400" b="1" dirty="0">
              <a:solidFill>
                <a:srgbClr val="00B050"/>
              </a:solidFill>
              <a:cs typeface="+mj-cs"/>
            </a:endParaRPr>
          </a:p>
        </p:txBody>
      </p:sp>
      <p:sp>
        <p:nvSpPr>
          <p:cNvPr id="7" name="Rectangle 6"/>
          <p:cNvSpPr/>
          <p:nvPr/>
        </p:nvSpPr>
        <p:spPr>
          <a:xfrm>
            <a:off x="411131" y="404664"/>
            <a:ext cx="8352928" cy="58477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fontAlgn="base"/>
            <a:r>
              <a:rPr lang="ar-SA" sz="3200" dirty="0"/>
              <a:t> أهمية التربية العملية</a:t>
            </a:r>
            <a:r>
              <a:rPr lang="ar-SA" sz="3200" dirty="0" smtClean="0"/>
              <a:t>:</a:t>
            </a:r>
            <a:endParaRPr lang="ar-SA" sz="3200" dirty="0"/>
          </a:p>
        </p:txBody>
      </p:sp>
    </p:spTree>
    <p:extLst>
      <p:ext uri="{BB962C8B-B14F-4D97-AF65-F5344CB8AC3E}">
        <p14:creationId xmlns:p14="http://schemas.microsoft.com/office/powerpoint/2010/main" val="34631317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6">
                                            <p:bg/>
                                          </p:spTgt>
                                        </p:tgtEl>
                                        <p:attrNameLst>
                                          <p:attrName>style.visibility</p:attrName>
                                        </p:attrNameLst>
                                      </p:cBhvr>
                                      <p:to>
                                        <p:strVal val="visible"/>
                                      </p:to>
                                    </p:set>
                                    <p:animEffect transition="in" filter="wipe(right)">
                                      <p:cBhvr>
                                        <p:cTn id="12" dur="500"/>
                                        <p:tgtEl>
                                          <p:spTgt spid="6">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wipe(right)">
                                      <p:cBhvr>
                                        <p:cTn id="17" dur="5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6">
                                            <p:txEl>
                                              <p:pRg st="1" end="1"/>
                                            </p:txEl>
                                          </p:spTgt>
                                        </p:tgtEl>
                                        <p:attrNameLst>
                                          <p:attrName>style.visibility</p:attrName>
                                        </p:attrNameLst>
                                      </p:cBhvr>
                                      <p:to>
                                        <p:strVal val="visible"/>
                                      </p:to>
                                    </p:set>
                                    <p:animEffect transition="in" filter="wipe(right)">
                                      <p:cBhvr>
                                        <p:cTn id="22" dur="500"/>
                                        <p:tgtEl>
                                          <p:spTgt spid="6">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animEffect transition="in" filter="wipe(right)">
                                      <p:cBhvr>
                                        <p:cTn id="27" dur="500"/>
                                        <p:tgtEl>
                                          <p:spTgt spid="6">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6">
                                            <p:txEl>
                                              <p:pRg st="3" end="3"/>
                                            </p:txEl>
                                          </p:spTgt>
                                        </p:tgtEl>
                                        <p:attrNameLst>
                                          <p:attrName>style.visibility</p:attrName>
                                        </p:attrNameLst>
                                      </p:cBhvr>
                                      <p:to>
                                        <p:strVal val="visible"/>
                                      </p:to>
                                    </p:set>
                                    <p:animEffect transition="in" filter="wipe(right)">
                                      <p:cBhvr>
                                        <p:cTn id="32" dur="500"/>
                                        <p:tgtEl>
                                          <p:spTgt spid="6">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grpId="0" nodeType="clickEffect">
                                  <p:stCondLst>
                                    <p:cond delay="0"/>
                                  </p:stCondLst>
                                  <p:childTnLst>
                                    <p:set>
                                      <p:cBhvr>
                                        <p:cTn id="36" dur="1" fill="hold">
                                          <p:stCondLst>
                                            <p:cond delay="0"/>
                                          </p:stCondLst>
                                        </p:cTn>
                                        <p:tgtEl>
                                          <p:spTgt spid="6">
                                            <p:txEl>
                                              <p:pRg st="4" end="4"/>
                                            </p:txEl>
                                          </p:spTgt>
                                        </p:tgtEl>
                                        <p:attrNameLst>
                                          <p:attrName>style.visibility</p:attrName>
                                        </p:attrNameLst>
                                      </p:cBhvr>
                                      <p:to>
                                        <p:strVal val="visible"/>
                                      </p:to>
                                    </p:set>
                                    <p:animEffect transition="in" filter="wipe(right)">
                                      <p:cBhvr>
                                        <p:cTn id="37" dur="500"/>
                                        <p:tgtEl>
                                          <p:spTgt spid="6">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grpId="0" nodeType="click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Effect transition="in" filter="wipe(right)">
                                      <p:cBhvr>
                                        <p:cTn id="42" dur="500"/>
                                        <p:tgtEl>
                                          <p:spTgt spid="6">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2" fill="hold" grpId="0" nodeType="clickEffect">
                                  <p:stCondLst>
                                    <p:cond delay="0"/>
                                  </p:stCondLst>
                                  <p:childTnLst>
                                    <p:set>
                                      <p:cBhvr>
                                        <p:cTn id="46" dur="1" fill="hold">
                                          <p:stCondLst>
                                            <p:cond delay="0"/>
                                          </p:stCondLst>
                                        </p:cTn>
                                        <p:tgtEl>
                                          <p:spTgt spid="6">
                                            <p:txEl>
                                              <p:pRg st="6" end="6"/>
                                            </p:txEl>
                                          </p:spTgt>
                                        </p:tgtEl>
                                        <p:attrNameLst>
                                          <p:attrName>style.visibility</p:attrName>
                                        </p:attrNameLst>
                                      </p:cBhvr>
                                      <p:to>
                                        <p:strVal val="visible"/>
                                      </p:to>
                                    </p:set>
                                    <p:animEffect transition="in" filter="wipe(right)">
                                      <p:cBhvr>
                                        <p:cTn id="47"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5"/>
          <p:cNvSpPr/>
          <p:nvPr/>
        </p:nvSpPr>
        <p:spPr>
          <a:xfrm>
            <a:off x="683568" y="1628800"/>
            <a:ext cx="7920880" cy="3754874"/>
          </a:xfrm>
          <a:prstGeom prst="rect">
            <a:avLst/>
          </a:prstGeom>
          <a:ln/>
          <a:effectLst>
            <a:glow rad="139700">
              <a:schemeClr val="accent5">
                <a:satMod val="175000"/>
                <a:alpha val="40000"/>
              </a:schemeClr>
            </a:glow>
          </a:effectLst>
        </p:spPr>
        <p:style>
          <a:lnRef idx="2">
            <a:schemeClr val="dk1"/>
          </a:lnRef>
          <a:fillRef idx="1">
            <a:schemeClr val="lt1"/>
          </a:fillRef>
          <a:effectRef idx="0">
            <a:schemeClr val="dk1"/>
          </a:effectRef>
          <a:fontRef idx="minor">
            <a:schemeClr val="dk1"/>
          </a:fontRef>
        </p:style>
        <p:txBody>
          <a:bodyPr wrap="square">
            <a:spAutoFit/>
          </a:bodyPr>
          <a:lstStyle/>
          <a:p>
            <a:pPr marL="457200" indent="-457200">
              <a:buFont typeface="Wingdings" pitchFamily="2" charset="2"/>
              <a:buChar char="v"/>
            </a:pPr>
            <a:r>
              <a:rPr lang="ar-SA" sz="3400" b="1" dirty="0">
                <a:solidFill>
                  <a:srgbClr val="0070C0"/>
                </a:solidFill>
                <a:cs typeface="+mj-cs"/>
              </a:rPr>
              <a:t>التهيئة النفسية داخل الروضة وحجرات </a:t>
            </a:r>
            <a:r>
              <a:rPr lang="ar-SA" sz="3400" b="1" dirty="0" smtClean="0">
                <a:solidFill>
                  <a:srgbClr val="0070C0"/>
                </a:solidFill>
                <a:cs typeface="+mj-cs"/>
              </a:rPr>
              <a:t>النشاط</a:t>
            </a:r>
            <a:endParaRPr lang="ar-EG" sz="3400" b="1" dirty="0" smtClean="0">
              <a:solidFill>
                <a:srgbClr val="0070C0"/>
              </a:solidFill>
              <a:cs typeface="+mj-cs"/>
            </a:endParaRPr>
          </a:p>
          <a:p>
            <a:pPr marL="457200" indent="-457200">
              <a:buFont typeface="Wingdings" pitchFamily="2" charset="2"/>
              <a:buChar char="v"/>
            </a:pPr>
            <a:r>
              <a:rPr lang="ar-SA" sz="3400" b="1" dirty="0" smtClean="0">
                <a:solidFill>
                  <a:srgbClr val="0070C0"/>
                </a:solidFill>
                <a:cs typeface="+mj-cs"/>
              </a:rPr>
              <a:t>تق</a:t>
            </a:r>
            <a:r>
              <a:rPr lang="ar-EG" sz="3400" b="1" dirty="0" smtClean="0">
                <a:solidFill>
                  <a:srgbClr val="0070C0"/>
                </a:solidFill>
                <a:cs typeface="+mj-cs"/>
              </a:rPr>
              <a:t>لي</a:t>
            </a:r>
            <a:r>
              <a:rPr lang="ar-SA" sz="3400" b="1" dirty="0" smtClean="0">
                <a:solidFill>
                  <a:srgbClr val="0070C0"/>
                </a:solidFill>
                <a:cs typeface="+mj-cs"/>
              </a:rPr>
              <a:t>ل الشعور </a:t>
            </a:r>
            <a:r>
              <a:rPr lang="ar-SA" sz="3400" b="1" dirty="0">
                <a:solidFill>
                  <a:srgbClr val="0070C0"/>
                </a:solidFill>
                <a:cs typeface="+mj-cs"/>
              </a:rPr>
              <a:t>بالحرج فى المراحل المبکرة </a:t>
            </a:r>
            <a:r>
              <a:rPr lang="ar-SA" sz="3400" b="1" dirty="0" smtClean="0">
                <a:solidFill>
                  <a:srgbClr val="0070C0"/>
                </a:solidFill>
                <a:cs typeface="+mj-cs"/>
              </a:rPr>
              <a:t>داخل الروضة</a:t>
            </a:r>
            <a:endParaRPr lang="ar-EG" sz="3400" b="1" dirty="0" smtClean="0">
              <a:solidFill>
                <a:srgbClr val="0070C0"/>
              </a:solidFill>
              <a:cs typeface="+mj-cs"/>
            </a:endParaRPr>
          </a:p>
          <a:p>
            <a:pPr marL="457200" indent="-457200">
              <a:buFont typeface="Wingdings" pitchFamily="2" charset="2"/>
              <a:buChar char="v"/>
            </a:pPr>
            <a:r>
              <a:rPr lang="ar-SA" sz="3400" b="1" dirty="0" smtClean="0">
                <a:solidFill>
                  <a:srgbClr val="0070C0"/>
                </a:solidFill>
                <a:cs typeface="+mj-cs"/>
              </a:rPr>
              <a:t>رفع </a:t>
            </a:r>
            <a:r>
              <a:rPr lang="ar-SA" sz="3400" b="1" dirty="0">
                <a:solidFill>
                  <a:srgbClr val="0070C0"/>
                </a:solidFill>
                <a:cs typeface="+mj-cs"/>
              </a:rPr>
              <a:t>درجة الثقة بالنفس </a:t>
            </a:r>
            <a:endParaRPr lang="ar-EG" sz="3400" b="1" dirty="0" smtClean="0">
              <a:solidFill>
                <a:srgbClr val="0070C0"/>
              </a:solidFill>
              <a:cs typeface="+mj-cs"/>
            </a:endParaRPr>
          </a:p>
          <a:p>
            <a:pPr marL="457200" indent="-457200">
              <a:buFont typeface="Wingdings" pitchFamily="2" charset="2"/>
              <a:buChar char="v"/>
            </a:pPr>
            <a:r>
              <a:rPr lang="ar-SA" sz="3400" b="1" dirty="0" smtClean="0">
                <a:solidFill>
                  <a:srgbClr val="0070C0"/>
                </a:solidFill>
                <a:cs typeface="+mj-cs"/>
              </a:rPr>
              <a:t>تقل</a:t>
            </a:r>
            <a:r>
              <a:rPr lang="ar-EG" sz="3400" b="1" dirty="0" smtClean="0">
                <a:solidFill>
                  <a:srgbClr val="0070C0"/>
                </a:solidFill>
                <a:cs typeface="+mj-cs"/>
              </a:rPr>
              <a:t>ي</a:t>
            </a:r>
            <a:r>
              <a:rPr lang="ar-SA" sz="3400" b="1" dirty="0" smtClean="0">
                <a:solidFill>
                  <a:srgbClr val="0070C0"/>
                </a:solidFill>
                <a:cs typeface="+mj-cs"/>
              </a:rPr>
              <a:t>ل </a:t>
            </a:r>
            <a:r>
              <a:rPr lang="ar-EG" sz="3400" b="1" dirty="0" smtClean="0">
                <a:solidFill>
                  <a:srgbClr val="0070C0"/>
                </a:solidFill>
                <a:cs typeface="+mj-cs"/>
              </a:rPr>
              <a:t>المخاوف </a:t>
            </a:r>
            <a:r>
              <a:rPr lang="ar-SA" sz="3400" b="1" dirty="0" smtClean="0">
                <a:solidFill>
                  <a:srgbClr val="0070C0"/>
                </a:solidFill>
                <a:cs typeface="+mj-cs"/>
              </a:rPr>
              <a:t>فى </a:t>
            </a:r>
            <a:r>
              <a:rPr lang="ar-SA" sz="3400" b="1" dirty="0">
                <a:solidFill>
                  <a:srgbClr val="0070C0"/>
                </a:solidFill>
                <a:cs typeface="+mj-cs"/>
              </a:rPr>
              <a:t>ممارسة الانشطة المتنوعة </a:t>
            </a:r>
            <a:r>
              <a:rPr lang="ar-SA" sz="3400" b="1" dirty="0" smtClean="0">
                <a:solidFill>
                  <a:srgbClr val="0070C0"/>
                </a:solidFill>
                <a:cs typeface="+mj-cs"/>
              </a:rPr>
              <a:t>بالروضة</a:t>
            </a:r>
            <a:endParaRPr lang="ar-EG" sz="3400" b="1" dirty="0" smtClean="0">
              <a:solidFill>
                <a:srgbClr val="0070C0"/>
              </a:solidFill>
              <a:cs typeface="+mj-cs"/>
            </a:endParaRPr>
          </a:p>
          <a:p>
            <a:pPr marL="457200" indent="-457200">
              <a:buFont typeface="Wingdings" pitchFamily="2" charset="2"/>
              <a:buChar char="v"/>
            </a:pPr>
            <a:r>
              <a:rPr lang="ar-EG" sz="3400" b="1" dirty="0" smtClean="0">
                <a:solidFill>
                  <a:srgbClr val="0070C0"/>
                </a:solidFill>
                <a:cs typeface="+mj-cs"/>
              </a:rPr>
              <a:t>معرفة </a:t>
            </a:r>
            <a:r>
              <a:rPr lang="ar-SA" sz="3400" b="1" dirty="0" smtClean="0">
                <a:solidFill>
                  <a:srgbClr val="0070C0"/>
                </a:solidFill>
                <a:cs typeface="+mj-cs"/>
              </a:rPr>
              <a:t>کيفية </a:t>
            </a:r>
            <a:r>
              <a:rPr lang="ar-SA" sz="3400" b="1" dirty="0">
                <a:solidFill>
                  <a:srgbClr val="0070C0"/>
                </a:solidFill>
                <a:cs typeface="+mj-cs"/>
              </a:rPr>
              <a:t>التعامل مع الفروق الفردية </a:t>
            </a:r>
            <a:r>
              <a:rPr lang="ar-SA" sz="3400" b="1" dirty="0" smtClean="0">
                <a:solidFill>
                  <a:srgbClr val="0070C0"/>
                </a:solidFill>
                <a:cs typeface="+mj-cs"/>
              </a:rPr>
              <a:t>للأطفال</a:t>
            </a:r>
            <a:endParaRPr lang="ar-EG" sz="3400" b="1" dirty="0" smtClean="0">
              <a:solidFill>
                <a:srgbClr val="0070C0"/>
              </a:solidFill>
              <a:cs typeface="+mj-cs"/>
            </a:endParaRPr>
          </a:p>
          <a:p>
            <a:pPr marL="457200" indent="-457200">
              <a:buFont typeface="Wingdings" pitchFamily="2" charset="2"/>
              <a:buChar char="v"/>
            </a:pPr>
            <a:r>
              <a:rPr lang="ar-EG" sz="3400" b="1" dirty="0" smtClean="0">
                <a:solidFill>
                  <a:srgbClr val="0070C0"/>
                </a:solidFill>
                <a:cs typeface="+mj-cs"/>
              </a:rPr>
              <a:t>الاستعداد </a:t>
            </a:r>
            <a:r>
              <a:rPr lang="ar-SA" sz="3400" b="1" dirty="0" smtClean="0">
                <a:solidFill>
                  <a:srgbClr val="0070C0"/>
                </a:solidFill>
                <a:cs typeface="+mj-cs"/>
              </a:rPr>
              <a:t>للمشارکة </a:t>
            </a:r>
            <a:r>
              <a:rPr lang="ar-SA" sz="3400" b="1" dirty="0">
                <a:solidFill>
                  <a:srgbClr val="0070C0"/>
                </a:solidFill>
                <a:cs typeface="+mj-cs"/>
              </a:rPr>
              <a:t>فى المهام الادارية التي تکلف </a:t>
            </a:r>
            <a:r>
              <a:rPr lang="ar-SA" sz="3400" b="1" dirty="0" smtClean="0">
                <a:solidFill>
                  <a:srgbClr val="0070C0"/>
                </a:solidFill>
                <a:cs typeface="+mj-cs"/>
              </a:rPr>
              <a:t>بها</a:t>
            </a:r>
            <a:endParaRPr lang="ar-EG" sz="3400" b="1" dirty="0" smtClean="0">
              <a:solidFill>
                <a:srgbClr val="0070C0"/>
              </a:solidFill>
              <a:cs typeface="+mj-cs"/>
            </a:endParaRPr>
          </a:p>
          <a:p>
            <a:pPr marL="457200" indent="-457200">
              <a:buFont typeface="Wingdings" pitchFamily="2" charset="2"/>
              <a:buChar char="v"/>
            </a:pPr>
            <a:r>
              <a:rPr lang="ar-EG" sz="3400" b="1" dirty="0" smtClean="0">
                <a:solidFill>
                  <a:srgbClr val="0070C0"/>
                </a:solidFill>
                <a:cs typeface="+mj-cs"/>
              </a:rPr>
              <a:t>ال</a:t>
            </a:r>
            <a:r>
              <a:rPr lang="ar-SA" sz="3400" b="1" dirty="0" smtClean="0">
                <a:solidFill>
                  <a:srgbClr val="0070C0"/>
                </a:solidFill>
                <a:cs typeface="+mj-cs"/>
              </a:rPr>
              <a:t>تفاعل </a:t>
            </a:r>
            <a:r>
              <a:rPr lang="ar-SA" sz="3400" b="1" dirty="0">
                <a:solidFill>
                  <a:srgbClr val="0070C0"/>
                </a:solidFill>
                <a:cs typeface="+mj-cs"/>
              </a:rPr>
              <a:t>مع </a:t>
            </a:r>
            <a:r>
              <a:rPr lang="ar-EG" sz="3400" b="1" dirty="0" smtClean="0">
                <a:solidFill>
                  <a:srgbClr val="0070C0"/>
                </a:solidFill>
                <a:cs typeface="+mj-cs"/>
              </a:rPr>
              <a:t>الزميلات </a:t>
            </a:r>
            <a:r>
              <a:rPr lang="ar-SA" sz="3400" b="1" dirty="0" smtClean="0">
                <a:solidFill>
                  <a:srgbClr val="0070C0"/>
                </a:solidFill>
                <a:cs typeface="+mj-cs"/>
              </a:rPr>
              <a:t>فى </a:t>
            </a:r>
            <a:r>
              <a:rPr lang="ar-SA" sz="3400" b="1" dirty="0">
                <a:solidFill>
                  <a:srgbClr val="0070C0"/>
                </a:solidFill>
                <a:cs typeface="+mj-cs"/>
              </a:rPr>
              <a:t>شتى الجوانب سواء ادارية أو مهنية</a:t>
            </a:r>
          </a:p>
        </p:txBody>
      </p:sp>
      <p:sp>
        <p:nvSpPr>
          <p:cNvPr id="9" name="Rectangle 8"/>
          <p:cNvSpPr/>
          <p:nvPr/>
        </p:nvSpPr>
        <p:spPr>
          <a:xfrm>
            <a:off x="577244" y="476672"/>
            <a:ext cx="8352928" cy="58477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ar-EG" sz="3200" b="1" dirty="0" smtClean="0"/>
              <a:t>أهم </a:t>
            </a:r>
            <a:r>
              <a:rPr lang="ar-SA" sz="3200" b="1" dirty="0" smtClean="0"/>
              <a:t>الخبرات </a:t>
            </a:r>
            <a:r>
              <a:rPr lang="ar-SA" sz="3200" b="1" dirty="0"/>
              <a:t>المبکرة التي يمکن اکتسابها فى </a:t>
            </a:r>
            <a:r>
              <a:rPr lang="ar-SA" sz="3200" b="1" dirty="0" smtClean="0"/>
              <a:t>التعليم </a:t>
            </a:r>
            <a:r>
              <a:rPr lang="ar-SA" sz="3200" b="1" dirty="0"/>
              <a:t>الجامعي </a:t>
            </a:r>
            <a:endParaRPr lang="ar-SA" sz="3200" dirty="0">
              <a:effectLst>
                <a:outerShdw blurRad="38100" dist="38100" dir="2700000" algn="tl">
                  <a:srgbClr val="000000">
                    <a:alpha val="43137"/>
                  </a:srgbClr>
                </a:outerShdw>
              </a:effectLst>
              <a:cs typeface="+mj-cs"/>
            </a:endParaRPr>
          </a:p>
        </p:txBody>
      </p:sp>
    </p:spTree>
    <p:extLst>
      <p:ext uri="{BB962C8B-B14F-4D97-AF65-F5344CB8AC3E}">
        <p14:creationId xmlns:p14="http://schemas.microsoft.com/office/powerpoint/2010/main" val="21954028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right)">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6">
                                            <p:bg/>
                                          </p:spTgt>
                                        </p:tgtEl>
                                        <p:attrNameLst>
                                          <p:attrName>style.visibility</p:attrName>
                                        </p:attrNameLst>
                                      </p:cBhvr>
                                      <p:to>
                                        <p:strVal val="visible"/>
                                      </p:to>
                                    </p:set>
                                    <p:animEffect transition="in" filter="wipe(right)">
                                      <p:cBhvr>
                                        <p:cTn id="12" dur="500"/>
                                        <p:tgtEl>
                                          <p:spTgt spid="6">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wipe(right)">
                                      <p:cBhvr>
                                        <p:cTn id="17" dur="5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6">
                                            <p:txEl>
                                              <p:pRg st="1" end="1"/>
                                            </p:txEl>
                                          </p:spTgt>
                                        </p:tgtEl>
                                        <p:attrNameLst>
                                          <p:attrName>style.visibility</p:attrName>
                                        </p:attrNameLst>
                                      </p:cBhvr>
                                      <p:to>
                                        <p:strVal val="visible"/>
                                      </p:to>
                                    </p:set>
                                    <p:animEffect transition="in" filter="wipe(right)">
                                      <p:cBhvr>
                                        <p:cTn id="22" dur="500"/>
                                        <p:tgtEl>
                                          <p:spTgt spid="6">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animEffect transition="in" filter="wipe(right)">
                                      <p:cBhvr>
                                        <p:cTn id="27" dur="500"/>
                                        <p:tgtEl>
                                          <p:spTgt spid="6">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6">
                                            <p:txEl>
                                              <p:pRg st="3" end="3"/>
                                            </p:txEl>
                                          </p:spTgt>
                                        </p:tgtEl>
                                        <p:attrNameLst>
                                          <p:attrName>style.visibility</p:attrName>
                                        </p:attrNameLst>
                                      </p:cBhvr>
                                      <p:to>
                                        <p:strVal val="visible"/>
                                      </p:to>
                                    </p:set>
                                    <p:animEffect transition="in" filter="wipe(right)">
                                      <p:cBhvr>
                                        <p:cTn id="32" dur="500"/>
                                        <p:tgtEl>
                                          <p:spTgt spid="6">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grpId="0" nodeType="clickEffect">
                                  <p:stCondLst>
                                    <p:cond delay="0"/>
                                  </p:stCondLst>
                                  <p:childTnLst>
                                    <p:set>
                                      <p:cBhvr>
                                        <p:cTn id="36" dur="1" fill="hold">
                                          <p:stCondLst>
                                            <p:cond delay="0"/>
                                          </p:stCondLst>
                                        </p:cTn>
                                        <p:tgtEl>
                                          <p:spTgt spid="6">
                                            <p:txEl>
                                              <p:pRg st="4" end="4"/>
                                            </p:txEl>
                                          </p:spTgt>
                                        </p:tgtEl>
                                        <p:attrNameLst>
                                          <p:attrName>style.visibility</p:attrName>
                                        </p:attrNameLst>
                                      </p:cBhvr>
                                      <p:to>
                                        <p:strVal val="visible"/>
                                      </p:to>
                                    </p:set>
                                    <p:animEffect transition="in" filter="wipe(right)">
                                      <p:cBhvr>
                                        <p:cTn id="37" dur="500"/>
                                        <p:tgtEl>
                                          <p:spTgt spid="6">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grpId="0" nodeType="click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Effect transition="in" filter="wipe(right)">
                                      <p:cBhvr>
                                        <p:cTn id="42" dur="500"/>
                                        <p:tgtEl>
                                          <p:spTgt spid="6">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2" fill="hold" grpId="0" nodeType="clickEffect">
                                  <p:stCondLst>
                                    <p:cond delay="0"/>
                                  </p:stCondLst>
                                  <p:childTnLst>
                                    <p:set>
                                      <p:cBhvr>
                                        <p:cTn id="46" dur="1" fill="hold">
                                          <p:stCondLst>
                                            <p:cond delay="0"/>
                                          </p:stCondLst>
                                        </p:cTn>
                                        <p:tgtEl>
                                          <p:spTgt spid="6">
                                            <p:txEl>
                                              <p:pRg st="6" end="6"/>
                                            </p:txEl>
                                          </p:spTgt>
                                        </p:tgtEl>
                                        <p:attrNameLst>
                                          <p:attrName>style.visibility</p:attrName>
                                        </p:attrNameLst>
                                      </p:cBhvr>
                                      <p:to>
                                        <p:strVal val="visible"/>
                                      </p:to>
                                    </p:set>
                                    <p:animEffect transition="in" filter="wipe(right)">
                                      <p:cBhvr>
                                        <p:cTn id="47"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مستطيل 5"/>
          <p:cNvSpPr/>
          <p:nvPr/>
        </p:nvSpPr>
        <p:spPr>
          <a:xfrm>
            <a:off x="683568" y="2492896"/>
            <a:ext cx="7704856" cy="1107996"/>
          </a:xfrm>
          <a:prstGeom prst="rect">
            <a:avLst/>
          </a:prstGeom>
          <a:gradFill flip="none" rotWithShape="1">
            <a:gsLst>
              <a:gs pos="0">
                <a:srgbClr val="FFCCFF">
                  <a:shade val="30000"/>
                  <a:satMod val="115000"/>
                </a:srgbClr>
              </a:gs>
              <a:gs pos="50000">
                <a:srgbClr val="FFCCFF">
                  <a:shade val="67500"/>
                  <a:satMod val="115000"/>
                </a:srgbClr>
              </a:gs>
              <a:gs pos="100000">
                <a:srgbClr val="FFCCFF">
                  <a:shade val="100000"/>
                  <a:satMod val="115000"/>
                </a:srgbClr>
              </a:gs>
            </a:gsLst>
            <a:path path="circle">
              <a:fillToRect l="50000" t="50000" r="50000" b="50000"/>
            </a:path>
            <a:tileRect/>
          </a:gradFill>
          <a:ln/>
        </p:spPr>
        <p:style>
          <a:lnRef idx="0">
            <a:schemeClr val="accent6"/>
          </a:lnRef>
          <a:fillRef idx="3">
            <a:schemeClr val="accent6"/>
          </a:fillRef>
          <a:effectRef idx="3">
            <a:schemeClr val="accent6"/>
          </a:effectRef>
          <a:fontRef idx="minor">
            <a:schemeClr val="lt1"/>
          </a:fontRef>
        </p:style>
        <p:txBody>
          <a:bodyPr wrap="square" lIns="91440" tIns="45720" rIns="91440" bIns="45720">
            <a:spAutoFit/>
          </a:bodyPr>
          <a:lstStyle/>
          <a:p>
            <a:pPr algn="ctr"/>
            <a:r>
              <a:rPr lang="ar-SA" sz="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شكراً لحسن </a:t>
            </a:r>
            <a:r>
              <a:rPr lang="ar-EG" sz="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استماعكم</a:t>
            </a:r>
            <a:endParaRPr lang="ar-SA" sz="6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3768782"/>
            <a:ext cx="1728192" cy="2605058"/>
          </a:xfrm>
          <a:prstGeom prst="rect">
            <a:avLst/>
          </a:prstGeom>
        </p:spPr>
      </p:pic>
    </p:spTree>
    <p:extLst>
      <p:ext uri="{BB962C8B-B14F-4D97-AF65-F5344CB8AC3E}">
        <p14:creationId xmlns:p14="http://schemas.microsoft.com/office/powerpoint/2010/main" val="32967572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grpId="0" nodeType="clickEffect">
                                  <p:stCondLst>
                                    <p:cond delay="0"/>
                                  </p:stCondLst>
                                  <p:iterate type="wd">
                                    <p:tmPct val="10000"/>
                                  </p:iterate>
                                  <p:childTnLst>
                                    <p:set>
                                      <p:cBhvr>
                                        <p:cTn id="6" dur="1" fill="hold">
                                          <p:stCondLst>
                                            <p:cond delay="0"/>
                                          </p:stCondLst>
                                        </p:cTn>
                                        <p:tgtEl>
                                          <p:spTgt spid="6"/>
                                        </p:tgtEl>
                                        <p:attrNameLst>
                                          <p:attrName>style.visibility</p:attrName>
                                        </p:attrNameLst>
                                      </p:cBhvr>
                                      <p:to>
                                        <p:strVal val="visible"/>
                                      </p:to>
                                    </p:set>
                                    <p:animEffect transition="in" filter="randombar(vertical)">
                                      <p:cBhvr>
                                        <p:cTn id="7" dur="3000"/>
                                        <p:tgtEl>
                                          <p:spTgt spid="6"/>
                                        </p:tgtEl>
                                      </p:cBhvr>
                                    </p:animEffect>
                                  </p:childTnLst>
                                </p:cTn>
                              </p:par>
                              <p:par>
                                <p:cTn id="8" presetID="10"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3207</TotalTime>
  <Words>316</Words>
  <Application>Microsoft Office PowerPoint</Application>
  <PresentationFormat>On-screen Show (4:3)</PresentationFormat>
  <Paragraphs>25</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تدفق</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دحوم</dc:creator>
  <cp:lastModifiedBy>At</cp:lastModifiedBy>
  <cp:revision>98</cp:revision>
  <dcterms:created xsi:type="dcterms:W3CDTF">2015-08-02T06:14:22Z</dcterms:created>
  <dcterms:modified xsi:type="dcterms:W3CDTF">2022-01-23T18:43:55Z</dcterms:modified>
</cp:coreProperties>
</file>