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32" r:id="rId1"/>
  </p:sldMasterIdLst>
  <p:notesMasterIdLst>
    <p:notesMasterId r:id="rId18"/>
  </p:notesMasterIdLst>
  <p:sldIdLst>
    <p:sldId id="256" r:id="rId2"/>
    <p:sldId id="279" r:id="rId3"/>
    <p:sldId id="281" r:id="rId4"/>
    <p:sldId id="282" r:id="rId5"/>
    <p:sldId id="283" r:id="rId6"/>
    <p:sldId id="285" r:id="rId7"/>
    <p:sldId id="286" r:id="rId8"/>
    <p:sldId id="287" r:id="rId9"/>
    <p:sldId id="288" r:id="rId10"/>
    <p:sldId id="289" r:id="rId11"/>
    <p:sldId id="290" r:id="rId12"/>
    <p:sldId id="291" r:id="rId13"/>
    <p:sldId id="292" r:id="rId14"/>
    <p:sldId id="293" r:id="rId15"/>
    <p:sldId id="294" r:id="rId16"/>
    <p:sldId id="273" r:id="rId17"/>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FF"/>
    <a:srgbClr val="CC0099"/>
    <a:srgbClr val="FF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779" autoAdjust="0"/>
    <p:restoredTop sz="94660"/>
  </p:normalViewPr>
  <p:slideViewPr>
    <p:cSldViewPr>
      <p:cViewPr>
        <p:scale>
          <a:sx n="70" d="100"/>
          <a:sy n="70" d="100"/>
        </p:scale>
        <p:origin x="-138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78E0AB3B-C448-427D-ABC7-33649F1F76FA}" type="datetimeFigureOut">
              <a:rPr lang="ar-IQ" smtClean="0"/>
              <a:pPr/>
              <a:t>08/04/1443</a:t>
            </a:fld>
            <a:endParaRPr lang="ar-IQ"/>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860CC066-0B98-4307-84B6-E31174DDEC25}" type="slidenum">
              <a:rPr lang="ar-IQ" smtClean="0"/>
              <a:pPr/>
              <a:t>‹#›</a:t>
            </a:fld>
            <a:endParaRPr lang="ar-IQ"/>
          </a:p>
        </p:txBody>
      </p:sp>
    </p:spTree>
    <p:extLst>
      <p:ext uri="{BB962C8B-B14F-4D97-AF65-F5344CB8AC3E}">
        <p14:creationId xmlns:p14="http://schemas.microsoft.com/office/powerpoint/2010/main" val="100121361"/>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IQ" dirty="0"/>
          </a:p>
        </p:txBody>
      </p:sp>
      <p:sp>
        <p:nvSpPr>
          <p:cNvPr id="4" name="عنصر نائب لرقم الشريحة 3"/>
          <p:cNvSpPr>
            <a:spLocks noGrp="1"/>
          </p:cNvSpPr>
          <p:nvPr>
            <p:ph type="sldNum" sz="quarter" idx="10"/>
          </p:nvPr>
        </p:nvSpPr>
        <p:spPr/>
        <p:txBody>
          <a:bodyPr/>
          <a:lstStyle/>
          <a:p>
            <a:fld id="{860CC066-0B98-4307-84B6-E31174DDEC25}" type="slidenum">
              <a:rPr lang="ar-IQ" smtClean="0"/>
              <a:pPr/>
              <a:t>1</a:t>
            </a:fld>
            <a:endParaRPr lang="ar-IQ"/>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9" name="عنوان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عنوان فرعي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عنصر نائب للتاريخ 29"/>
          <p:cNvSpPr>
            <a:spLocks noGrp="1"/>
          </p:cNvSpPr>
          <p:nvPr>
            <p:ph type="dt" sz="half" idx="10"/>
          </p:nvPr>
        </p:nvSpPr>
        <p:spPr/>
        <p:txBody>
          <a:bodyPr/>
          <a:lstStyle/>
          <a:p>
            <a:fld id="{624FE814-ABB6-42A5-B266-38205FFF2154}" type="datetimeFigureOut">
              <a:rPr lang="ar-SA" smtClean="0">
                <a:solidFill>
                  <a:prstClr val="black">
                    <a:tint val="75000"/>
                  </a:prstClr>
                </a:solidFill>
              </a:rPr>
              <a:pPr/>
              <a:t>08/04/1443</a:t>
            </a:fld>
            <a:endParaRPr lang="ar-SA">
              <a:solidFill>
                <a:prstClr val="black">
                  <a:tint val="75000"/>
                </a:prstClr>
              </a:solidFill>
            </a:endParaRPr>
          </a:p>
        </p:txBody>
      </p:sp>
      <p:sp>
        <p:nvSpPr>
          <p:cNvPr id="19" name="عنصر نائب للتذييل 18"/>
          <p:cNvSpPr>
            <a:spLocks noGrp="1"/>
          </p:cNvSpPr>
          <p:nvPr>
            <p:ph type="ftr" sz="quarter" idx="11"/>
          </p:nvPr>
        </p:nvSpPr>
        <p:spPr/>
        <p:txBody>
          <a:bodyPr/>
          <a:lstStyle/>
          <a:p>
            <a:endParaRPr lang="ar-SA">
              <a:solidFill>
                <a:prstClr val="black">
                  <a:tint val="75000"/>
                </a:prstClr>
              </a:solidFill>
            </a:endParaRPr>
          </a:p>
        </p:txBody>
      </p:sp>
      <p:sp>
        <p:nvSpPr>
          <p:cNvPr id="27" name="عنصر نائب لرقم الشريحة 26"/>
          <p:cNvSpPr>
            <a:spLocks noGrp="1"/>
          </p:cNvSpPr>
          <p:nvPr>
            <p:ph type="sldNum" sz="quarter" idx="12"/>
          </p:nvPr>
        </p:nvSpPr>
        <p:spPr/>
        <p:txBody>
          <a:bodyPr/>
          <a:lstStyle/>
          <a:p>
            <a:fld id="{0EA6D0E9-0905-4532-8B27-C18BC213F575}" type="slidenum">
              <a:rPr lang="ar-SA" smtClean="0">
                <a:solidFill>
                  <a:prstClr val="black">
                    <a:tint val="75000"/>
                  </a:prstClr>
                </a:solidFill>
              </a:rPr>
              <a:pPr/>
              <a:t>‹#›</a:t>
            </a:fld>
            <a:endParaRPr lang="ar-SA">
              <a:solidFill>
                <a:prstClr val="black">
                  <a:tint val="75000"/>
                </a:prstClr>
              </a:solidFill>
            </a:endParaRPr>
          </a:p>
        </p:txBody>
      </p:sp>
    </p:spTree>
  </p:cSld>
  <p:clrMapOvr>
    <a:overrideClrMapping bg1="dk1" tx1="lt1" bg2="dk2" tx2="lt2" accent1="accent1" accent2="accent2" accent3="accent3" accent4="accent4" accent5="accent5" accent6="accent6" hlink="hlink" folHlink="folHlink"/>
  </p:clrMapOvr>
  <p:transition spd="slow">
    <p:pull dir="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624FE814-ABB6-42A5-B266-38205FFF2154}" type="datetimeFigureOut">
              <a:rPr lang="ar-SA" smtClean="0">
                <a:solidFill>
                  <a:prstClr val="black">
                    <a:tint val="75000"/>
                  </a:prstClr>
                </a:solidFill>
              </a:rPr>
              <a:pPr/>
              <a:t>08/04/1443</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EA6D0E9-0905-4532-8B27-C18BC213F575}" type="slidenum">
              <a:rPr lang="ar-SA" smtClean="0">
                <a:solidFill>
                  <a:prstClr val="black">
                    <a:tint val="75000"/>
                  </a:prstClr>
                </a:solidFill>
              </a:rPr>
              <a:pPr/>
              <a:t>‹#›</a:t>
            </a:fld>
            <a:endParaRPr lang="ar-SA">
              <a:solidFill>
                <a:prstClr val="black">
                  <a:tint val="75000"/>
                </a:prstClr>
              </a:solidFill>
            </a:endParaRPr>
          </a:p>
        </p:txBody>
      </p:sp>
    </p:spTree>
  </p:cSld>
  <p:clrMapOvr>
    <a:masterClrMapping/>
  </p:clrMapOvr>
  <p:transition spd="slow">
    <p:pull dir="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624FE814-ABB6-42A5-B266-38205FFF2154}" type="datetimeFigureOut">
              <a:rPr lang="ar-SA" smtClean="0">
                <a:solidFill>
                  <a:prstClr val="black">
                    <a:tint val="75000"/>
                  </a:prstClr>
                </a:solidFill>
              </a:rPr>
              <a:pPr/>
              <a:t>08/04/1443</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EA6D0E9-0905-4532-8B27-C18BC213F575}" type="slidenum">
              <a:rPr lang="ar-SA" smtClean="0">
                <a:solidFill>
                  <a:prstClr val="black">
                    <a:tint val="75000"/>
                  </a:prstClr>
                </a:solidFill>
              </a:rPr>
              <a:pPr/>
              <a:t>‹#›</a:t>
            </a:fld>
            <a:endParaRPr lang="ar-SA">
              <a:solidFill>
                <a:prstClr val="black">
                  <a:tint val="75000"/>
                </a:prstClr>
              </a:solidFill>
            </a:endParaRPr>
          </a:p>
        </p:txBody>
      </p:sp>
    </p:spTree>
  </p:cSld>
  <p:clrMapOvr>
    <a:masterClrMapping/>
  </p:clrMapOvr>
  <p:transition spd="slow">
    <p:pull dir="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624FE814-ABB6-42A5-B266-38205FFF2154}" type="datetimeFigureOut">
              <a:rPr lang="ar-SA" smtClean="0">
                <a:solidFill>
                  <a:prstClr val="black">
                    <a:tint val="75000"/>
                  </a:prstClr>
                </a:solidFill>
              </a:rPr>
              <a:pPr/>
              <a:t>08/04/1443</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EA6D0E9-0905-4532-8B27-C18BC213F575}" type="slidenum">
              <a:rPr lang="ar-SA" smtClean="0">
                <a:solidFill>
                  <a:prstClr val="black">
                    <a:tint val="75000"/>
                  </a:prstClr>
                </a:solidFill>
              </a:rPr>
              <a:pPr/>
              <a:t>‹#›</a:t>
            </a:fld>
            <a:endParaRPr lang="ar-SA">
              <a:solidFill>
                <a:prstClr val="black">
                  <a:tint val="75000"/>
                </a:prstClr>
              </a:solidFill>
            </a:endParaRPr>
          </a:p>
        </p:txBody>
      </p:sp>
    </p:spTree>
  </p:cSld>
  <p:clrMapOvr>
    <a:masterClrMapping/>
  </p:clrMapOvr>
  <p:transition spd="slow">
    <p:pull dir="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624FE814-ABB6-42A5-B266-38205FFF2154}" type="datetimeFigureOut">
              <a:rPr lang="ar-SA" smtClean="0">
                <a:solidFill>
                  <a:prstClr val="black">
                    <a:tint val="75000"/>
                  </a:prstClr>
                </a:solidFill>
              </a:rPr>
              <a:pPr/>
              <a:t>08/04/1443</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EA6D0E9-0905-4532-8B27-C18BC213F575}" type="slidenum">
              <a:rPr lang="ar-SA" smtClean="0">
                <a:solidFill>
                  <a:prstClr val="black">
                    <a:tint val="75000"/>
                  </a:prstClr>
                </a:solidFill>
              </a:rPr>
              <a:pPr/>
              <a:t>‹#›</a:t>
            </a:fld>
            <a:endParaRPr lang="ar-SA">
              <a:solidFill>
                <a:prstClr val="black">
                  <a:tint val="75000"/>
                </a:prstClr>
              </a:solidFill>
            </a:endParaRPr>
          </a:p>
        </p:txBody>
      </p:sp>
    </p:spTree>
  </p:cSld>
  <p:clrMapOvr>
    <a:overrideClrMapping bg1="dk1" tx1="lt1" bg2="dk2" tx2="lt2" accent1="accent1" accent2="accent2" accent3="accent3" accent4="accent4" accent5="accent5" accent6="accent6" hlink="hlink" folHlink="folHlink"/>
  </p:clrMapOvr>
  <p:transition spd="slow">
    <p:pull dir="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624FE814-ABB6-42A5-B266-38205FFF2154}" type="datetimeFigureOut">
              <a:rPr lang="ar-SA" smtClean="0">
                <a:solidFill>
                  <a:prstClr val="black">
                    <a:tint val="75000"/>
                  </a:prstClr>
                </a:solidFill>
              </a:rPr>
              <a:pPr/>
              <a:t>08/04/1443</a:t>
            </a:fld>
            <a:endParaRPr lang="ar-SA">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SA">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0EA6D0E9-0905-4532-8B27-C18BC213F575}" type="slidenum">
              <a:rPr lang="ar-SA" smtClean="0">
                <a:solidFill>
                  <a:prstClr val="black">
                    <a:tint val="75000"/>
                  </a:prstClr>
                </a:solidFill>
              </a:rPr>
              <a:pPr/>
              <a:t>‹#›</a:t>
            </a:fld>
            <a:endParaRPr lang="ar-SA">
              <a:solidFill>
                <a:prstClr val="black">
                  <a:tint val="75000"/>
                </a:prstClr>
              </a:solidFill>
            </a:endParaRPr>
          </a:p>
        </p:txBody>
      </p:sp>
    </p:spTree>
  </p:cSld>
  <p:clrMapOvr>
    <a:masterClrMapping/>
  </p:clrMapOvr>
  <p:transition spd="slow">
    <p:pull dir="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p>
            <a:fld id="{624FE814-ABB6-42A5-B266-38205FFF2154}" type="datetimeFigureOut">
              <a:rPr lang="ar-SA" smtClean="0">
                <a:solidFill>
                  <a:prstClr val="black">
                    <a:tint val="75000"/>
                  </a:prstClr>
                </a:solidFill>
              </a:rPr>
              <a:pPr/>
              <a:t>08/04/1443</a:t>
            </a:fld>
            <a:endParaRPr lang="ar-SA">
              <a:solidFill>
                <a:prstClr val="black">
                  <a:tint val="75000"/>
                </a:prstClr>
              </a:solidFill>
            </a:endParaRPr>
          </a:p>
        </p:txBody>
      </p:sp>
      <p:sp>
        <p:nvSpPr>
          <p:cNvPr id="8" name="عنصر نائب للتذييل 7"/>
          <p:cNvSpPr>
            <a:spLocks noGrp="1"/>
          </p:cNvSpPr>
          <p:nvPr>
            <p:ph type="ftr" sz="quarter" idx="11"/>
          </p:nvPr>
        </p:nvSpPr>
        <p:spPr/>
        <p:txBody>
          <a:bodyPr/>
          <a:lstStyle/>
          <a:p>
            <a:endParaRPr lang="ar-SA">
              <a:solidFill>
                <a:prstClr val="black">
                  <a:tint val="75000"/>
                </a:prstClr>
              </a:solidFill>
            </a:endParaRPr>
          </a:p>
        </p:txBody>
      </p:sp>
      <p:sp>
        <p:nvSpPr>
          <p:cNvPr id="9" name="عنصر نائب لرقم الشريحة 8"/>
          <p:cNvSpPr>
            <a:spLocks noGrp="1"/>
          </p:cNvSpPr>
          <p:nvPr>
            <p:ph type="sldNum" sz="quarter" idx="12"/>
          </p:nvPr>
        </p:nvSpPr>
        <p:spPr/>
        <p:txBody>
          <a:bodyPr/>
          <a:lstStyle/>
          <a:p>
            <a:fld id="{0EA6D0E9-0905-4532-8B27-C18BC213F575}" type="slidenum">
              <a:rPr lang="ar-SA" smtClean="0">
                <a:solidFill>
                  <a:prstClr val="black">
                    <a:tint val="75000"/>
                  </a:prstClr>
                </a:solidFill>
              </a:rPr>
              <a:pPr/>
              <a:t>‹#›</a:t>
            </a:fld>
            <a:endParaRPr lang="ar-SA">
              <a:solidFill>
                <a:prstClr val="black">
                  <a:tint val="75000"/>
                </a:prstClr>
              </a:solidFill>
            </a:endParaRPr>
          </a:p>
        </p:txBody>
      </p:sp>
    </p:spTree>
  </p:cSld>
  <p:clrMapOvr>
    <a:masterClrMapping/>
  </p:clrMapOvr>
  <p:transition spd="slow">
    <p:pull dir="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624FE814-ABB6-42A5-B266-38205FFF2154}" type="datetimeFigureOut">
              <a:rPr lang="ar-SA" smtClean="0">
                <a:solidFill>
                  <a:prstClr val="black">
                    <a:tint val="75000"/>
                  </a:prstClr>
                </a:solidFill>
              </a:rPr>
              <a:pPr/>
              <a:t>08/04/1443</a:t>
            </a:fld>
            <a:endParaRPr lang="ar-SA">
              <a:solidFill>
                <a:prstClr val="black">
                  <a:tint val="75000"/>
                </a:prstClr>
              </a:solidFill>
            </a:endParaRPr>
          </a:p>
        </p:txBody>
      </p:sp>
      <p:sp>
        <p:nvSpPr>
          <p:cNvPr id="4" name="عنصر نائب للتذييل 3"/>
          <p:cNvSpPr>
            <a:spLocks noGrp="1"/>
          </p:cNvSpPr>
          <p:nvPr>
            <p:ph type="ftr" sz="quarter" idx="11"/>
          </p:nvPr>
        </p:nvSpPr>
        <p:spPr/>
        <p:txBody>
          <a:bodyPr/>
          <a:lstStyle/>
          <a:p>
            <a:endParaRPr lang="ar-SA">
              <a:solidFill>
                <a:prstClr val="black">
                  <a:tint val="75000"/>
                </a:prstClr>
              </a:solidFill>
            </a:endParaRPr>
          </a:p>
        </p:txBody>
      </p:sp>
      <p:sp>
        <p:nvSpPr>
          <p:cNvPr id="5" name="عنصر نائب لرقم الشريحة 4"/>
          <p:cNvSpPr>
            <a:spLocks noGrp="1"/>
          </p:cNvSpPr>
          <p:nvPr>
            <p:ph type="sldNum" sz="quarter" idx="12"/>
          </p:nvPr>
        </p:nvSpPr>
        <p:spPr/>
        <p:txBody>
          <a:bodyPr/>
          <a:lstStyle/>
          <a:p>
            <a:fld id="{0EA6D0E9-0905-4532-8B27-C18BC213F575}" type="slidenum">
              <a:rPr lang="ar-SA" smtClean="0">
                <a:solidFill>
                  <a:prstClr val="black">
                    <a:tint val="75000"/>
                  </a:prstClr>
                </a:solidFill>
              </a:rPr>
              <a:pPr/>
              <a:t>‹#›</a:t>
            </a:fld>
            <a:endParaRPr lang="ar-SA">
              <a:solidFill>
                <a:prstClr val="black">
                  <a:tint val="75000"/>
                </a:prstClr>
              </a:solidFill>
            </a:endParaRPr>
          </a:p>
        </p:txBody>
      </p:sp>
    </p:spTree>
  </p:cSld>
  <p:clrMapOvr>
    <a:masterClrMapping/>
  </p:clrMapOvr>
  <p:transition spd="slow">
    <p:pull dir="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624FE814-ABB6-42A5-B266-38205FFF2154}" type="datetimeFigureOut">
              <a:rPr lang="ar-SA" smtClean="0">
                <a:solidFill>
                  <a:prstClr val="black">
                    <a:tint val="75000"/>
                  </a:prstClr>
                </a:solidFill>
              </a:rPr>
              <a:pPr/>
              <a:t>08/04/1443</a:t>
            </a:fld>
            <a:endParaRPr lang="ar-SA">
              <a:solidFill>
                <a:prstClr val="black">
                  <a:tint val="75000"/>
                </a:prstClr>
              </a:solidFill>
            </a:endParaRPr>
          </a:p>
        </p:txBody>
      </p:sp>
      <p:sp>
        <p:nvSpPr>
          <p:cNvPr id="3" name="عنصر نائب للتذييل 2"/>
          <p:cNvSpPr>
            <a:spLocks noGrp="1"/>
          </p:cNvSpPr>
          <p:nvPr>
            <p:ph type="ftr" sz="quarter" idx="11"/>
          </p:nvPr>
        </p:nvSpPr>
        <p:spPr/>
        <p:txBody>
          <a:bodyPr/>
          <a:lstStyle/>
          <a:p>
            <a:endParaRPr lang="ar-SA">
              <a:solidFill>
                <a:prstClr val="black">
                  <a:tint val="75000"/>
                </a:prstClr>
              </a:solidFill>
            </a:endParaRPr>
          </a:p>
        </p:txBody>
      </p:sp>
      <p:sp>
        <p:nvSpPr>
          <p:cNvPr id="4" name="عنصر نائب لرقم الشريحة 3"/>
          <p:cNvSpPr>
            <a:spLocks noGrp="1"/>
          </p:cNvSpPr>
          <p:nvPr>
            <p:ph type="sldNum" sz="quarter" idx="12"/>
          </p:nvPr>
        </p:nvSpPr>
        <p:spPr/>
        <p:txBody>
          <a:bodyPr/>
          <a:lstStyle/>
          <a:p>
            <a:fld id="{0EA6D0E9-0905-4532-8B27-C18BC213F575}" type="slidenum">
              <a:rPr lang="ar-SA" smtClean="0">
                <a:solidFill>
                  <a:prstClr val="black">
                    <a:tint val="75000"/>
                  </a:prstClr>
                </a:solidFill>
              </a:rPr>
              <a:pPr/>
              <a:t>‹#›</a:t>
            </a:fld>
            <a:endParaRPr lang="ar-SA">
              <a:solidFill>
                <a:prstClr val="black">
                  <a:tint val="75000"/>
                </a:prstClr>
              </a:solidFill>
            </a:endParaRPr>
          </a:p>
        </p:txBody>
      </p:sp>
    </p:spTree>
  </p:cSld>
  <p:clrMapOvr>
    <a:masterClrMapping/>
  </p:clrMapOvr>
  <p:transition spd="slow">
    <p:pull dir="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624FE814-ABB6-42A5-B266-38205FFF2154}" type="datetimeFigureOut">
              <a:rPr lang="ar-SA" smtClean="0">
                <a:solidFill>
                  <a:prstClr val="black">
                    <a:tint val="75000"/>
                  </a:prstClr>
                </a:solidFill>
              </a:rPr>
              <a:pPr/>
              <a:t>08/04/1443</a:t>
            </a:fld>
            <a:endParaRPr lang="ar-SA">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SA">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0EA6D0E9-0905-4532-8B27-C18BC213F575}" type="slidenum">
              <a:rPr lang="ar-SA" smtClean="0">
                <a:solidFill>
                  <a:prstClr val="black">
                    <a:tint val="75000"/>
                  </a:prstClr>
                </a:solidFill>
              </a:rPr>
              <a:pPr/>
              <a:t>‹#›</a:t>
            </a:fld>
            <a:endParaRPr lang="ar-SA">
              <a:solidFill>
                <a:prstClr val="black">
                  <a:tint val="75000"/>
                </a:prstClr>
              </a:solidFill>
            </a:endParaRPr>
          </a:p>
        </p:txBody>
      </p:sp>
    </p:spTree>
  </p:cSld>
  <p:clrMapOvr>
    <a:masterClrMapping/>
  </p:clrMapOvr>
  <p:transition spd="slow">
    <p:pull dir="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مستطيل ذو زاوية واحدة مخدوشة ودائرية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مثلث قائم الزاوية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عنوان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عنصر نائب للنص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624FE814-ABB6-42A5-B266-38205FFF2154}" type="datetimeFigureOut">
              <a:rPr lang="ar-SA" smtClean="0">
                <a:solidFill>
                  <a:prstClr val="black">
                    <a:tint val="75000"/>
                  </a:prstClr>
                </a:solidFill>
              </a:rPr>
              <a:pPr/>
              <a:t>08/04/1443</a:t>
            </a:fld>
            <a:endParaRPr lang="ar-SA">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SA">
              <a:solidFill>
                <a:prstClr val="black">
                  <a:tint val="75000"/>
                </a:prstClr>
              </a:solidFill>
            </a:endParaRPr>
          </a:p>
        </p:txBody>
      </p:sp>
      <p:sp>
        <p:nvSpPr>
          <p:cNvPr id="7" name="عنصر نائب لرقم الشريحة 6"/>
          <p:cNvSpPr>
            <a:spLocks noGrp="1"/>
          </p:cNvSpPr>
          <p:nvPr>
            <p:ph type="sldNum" sz="quarter" idx="12"/>
          </p:nvPr>
        </p:nvSpPr>
        <p:spPr>
          <a:xfrm>
            <a:off x="8077200" y="6356350"/>
            <a:ext cx="609600" cy="365125"/>
          </a:xfrm>
        </p:spPr>
        <p:txBody>
          <a:bodyPr/>
          <a:lstStyle/>
          <a:p>
            <a:fld id="{0EA6D0E9-0905-4532-8B27-C18BC213F575}" type="slidenum">
              <a:rPr lang="ar-SA" smtClean="0">
                <a:solidFill>
                  <a:prstClr val="black">
                    <a:tint val="75000"/>
                  </a:prstClr>
                </a:solidFill>
              </a:rPr>
              <a:pPr/>
              <a:t>‹#›</a:t>
            </a:fld>
            <a:endParaRPr lang="ar-SA">
              <a:solidFill>
                <a:prstClr val="black">
                  <a:tint val="75000"/>
                </a:prstClr>
              </a:solidFill>
            </a:endParaRPr>
          </a:p>
        </p:txBody>
      </p:sp>
      <p:sp>
        <p:nvSpPr>
          <p:cNvPr id="3" name="عنصر نائب للصورة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الرمز لإضافة صورة</a:t>
            </a:r>
            <a:endParaRPr kumimoji="0" lang="en-US" dirty="0"/>
          </a:p>
        </p:txBody>
      </p:sp>
      <p:sp>
        <p:nvSpPr>
          <p:cNvPr id="10" name="شكل حر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شكل حر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spd="slow">
    <p:pull dir="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36000"/>
            <a:lum/>
          </a:blip>
          <a:srcRect/>
          <a:stretch>
            <a:fillRect l="-16000" r="-16000"/>
          </a:stretch>
        </a:blipFill>
        <a:effectLst/>
      </p:bgPr>
    </p:bg>
    <p:spTree>
      <p:nvGrpSpPr>
        <p:cNvPr id="1" name=""/>
        <p:cNvGrpSpPr/>
        <p:nvPr/>
      </p:nvGrpSpPr>
      <p:grpSpPr>
        <a:xfrm>
          <a:off x="0" y="0"/>
          <a:ext cx="0" cy="0"/>
          <a:chOff x="0" y="0"/>
          <a:chExt cx="0" cy="0"/>
        </a:xfrm>
      </p:grpSpPr>
      <p:sp>
        <p:nvSpPr>
          <p:cNvPr id="7" name="شكل حر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شكل حر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عنصر نائب للعنوان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عنصر نائب للنص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عنصر نائب للتاريخ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24FE814-ABB6-42A5-B266-38205FFF2154}" type="datetimeFigureOut">
              <a:rPr lang="ar-SA" smtClean="0">
                <a:solidFill>
                  <a:prstClr val="black">
                    <a:tint val="75000"/>
                  </a:prstClr>
                </a:solidFill>
              </a:rPr>
              <a:pPr/>
              <a:t>08/04/1443</a:t>
            </a:fld>
            <a:endParaRPr lang="ar-SA">
              <a:solidFill>
                <a:prstClr val="black">
                  <a:tint val="75000"/>
                </a:prstClr>
              </a:solidFill>
            </a:endParaRPr>
          </a:p>
        </p:txBody>
      </p:sp>
      <p:sp>
        <p:nvSpPr>
          <p:cNvPr id="22" name="عنصر نائب للتذييل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SA">
              <a:solidFill>
                <a:prstClr val="black">
                  <a:tint val="75000"/>
                </a:prstClr>
              </a:solidFill>
            </a:endParaRPr>
          </a:p>
        </p:txBody>
      </p:sp>
      <p:sp>
        <p:nvSpPr>
          <p:cNvPr id="18" name="عنصر نائب لرقم الشريحة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EA6D0E9-0905-4532-8B27-C18BC213F575}" type="slidenum">
              <a:rPr lang="ar-SA" smtClean="0">
                <a:solidFill>
                  <a:prstClr val="black">
                    <a:tint val="75000"/>
                  </a:prstClr>
                </a:solidFill>
              </a:rPr>
              <a:pPr/>
              <a:t>‹#›</a:t>
            </a:fld>
            <a:endParaRPr lang="ar-SA">
              <a:solidFill>
                <a:prstClr val="black">
                  <a:tint val="75000"/>
                </a:prstClr>
              </a:solidFill>
            </a:endParaRPr>
          </a:p>
        </p:txBody>
      </p:sp>
      <p:grpSp>
        <p:nvGrpSpPr>
          <p:cNvPr id="2" name="مجموعة 1"/>
          <p:cNvGrpSpPr/>
          <p:nvPr/>
        </p:nvGrpSpPr>
        <p:grpSpPr>
          <a:xfrm>
            <a:off x="-19017" y="202408"/>
            <a:ext cx="9180548" cy="649224"/>
            <a:chOff x="-19045" y="216550"/>
            <a:chExt cx="9180548" cy="649224"/>
          </a:xfrm>
        </p:grpSpPr>
        <p:sp>
          <p:nvSpPr>
            <p:cNvPr id="12" name="شكل حر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شكل حر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ransition spd="slow">
    <p:pull dir="r"/>
  </p:transition>
  <p:timing>
    <p:tnLst>
      <p:par>
        <p:cTn id="1" dur="indefinite" restart="never" nodeType="tmRoot"/>
      </p:par>
    </p:tnLst>
  </p:timing>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8936" y="188640"/>
            <a:ext cx="8503920" cy="1905309"/>
          </a:xfrm>
          <a:prstGeom prst="rect">
            <a:avLst/>
          </a:prstGeom>
          <a:solidFill>
            <a:srgbClr val="FFFFFF">
              <a:shade val="85000"/>
            </a:srgbClr>
          </a:solidFill>
          <a:ln w="12700" cap="sq">
            <a:solidFill>
              <a:srgbClr val="FF66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
        <p:nvSpPr>
          <p:cNvPr id="5" name="مستطيل 2"/>
          <p:cNvSpPr/>
          <p:nvPr/>
        </p:nvSpPr>
        <p:spPr>
          <a:xfrm>
            <a:off x="863230" y="2276872"/>
            <a:ext cx="7416824" cy="2123658"/>
          </a:xfrm>
          <a:prstGeom prst="rect">
            <a:avLst/>
          </a:prstGeom>
          <a:ln/>
        </p:spPr>
        <p:style>
          <a:lnRef idx="2">
            <a:schemeClr val="dk1"/>
          </a:lnRef>
          <a:fillRef idx="1">
            <a:schemeClr val="lt1"/>
          </a:fillRef>
          <a:effectRef idx="0">
            <a:schemeClr val="dk1"/>
          </a:effectRef>
          <a:fontRef idx="minor">
            <a:schemeClr val="dk1"/>
          </a:fontRef>
        </p:style>
        <p:txBody>
          <a:bodyPr wrap="square" lIns="91440" tIns="45720" rIns="91440" bIns="45720">
            <a:spAutoFit/>
          </a:bodyPr>
          <a:lstStyle/>
          <a:p>
            <a:pPr algn="ctr"/>
            <a:r>
              <a:rPr lang="ar-EG" sz="6600" b="1" dirty="0" smtClean="0">
                <a:ln w="10541" cmpd="sng">
                  <a:solidFill>
                    <a:schemeClr val="accent1">
                      <a:shade val="88000"/>
                      <a:satMod val="110000"/>
                    </a:schemeClr>
                  </a:solidFill>
                  <a:prstDash val="solid"/>
                </a:ln>
                <a:solidFill>
                  <a:srgbClr val="CC0099"/>
                </a:solidFill>
                <a:effectLst>
                  <a:glow rad="139700">
                    <a:schemeClr val="accent5">
                      <a:satMod val="175000"/>
                      <a:alpha val="40000"/>
                    </a:schemeClr>
                  </a:glow>
                </a:effectLst>
              </a:rPr>
              <a:t>استراتيجية التعلم </a:t>
            </a:r>
          </a:p>
          <a:p>
            <a:pPr algn="ctr"/>
            <a:r>
              <a:rPr lang="ar-EG" sz="6600" b="1" dirty="0" smtClean="0">
                <a:ln w="10541" cmpd="sng">
                  <a:solidFill>
                    <a:schemeClr val="accent1">
                      <a:shade val="88000"/>
                      <a:satMod val="110000"/>
                    </a:schemeClr>
                  </a:solidFill>
                  <a:prstDash val="solid"/>
                </a:ln>
                <a:solidFill>
                  <a:srgbClr val="CC0099"/>
                </a:solidFill>
                <a:effectLst>
                  <a:glow rad="139700">
                    <a:schemeClr val="accent5">
                      <a:satMod val="175000"/>
                      <a:alpha val="40000"/>
                    </a:schemeClr>
                  </a:glow>
                </a:effectLst>
              </a:rPr>
              <a:t>من خلال اللعب</a:t>
            </a:r>
            <a:endParaRPr lang="ar-SA" sz="6600" b="1" dirty="0">
              <a:ln w="10541" cmpd="sng">
                <a:solidFill>
                  <a:schemeClr val="accent1">
                    <a:shade val="88000"/>
                    <a:satMod val="110000"/>
                  </a:schemeClr>
                </a:solidFill>
                <a:prstDash val="solid"/>
              </a:ln>
              <a:solidFill>
                <a:srgbClr val="CC0099"/>
              </a:solidFill>
              <a:effectLst>
                <a:glow rad="139700">
                  <a:schemeClr val="accent5">
                    <a:satMod val="175000"/>
                    <a:alpha val="40000"/>
                  </a:schemeClr>
                </a:glow>
              </a:effectLst>
            </a:endParaRPr>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40152" y="4685316"/>
            <a:ext cx="2332657" cy="183113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مستطيل 2"/>
          <p:cNvSpPr/>
          <p:nvPr/>
        </p:nvSpPr>
        <p:spPr>
          <a:xfrm>
            <a:off x="884492" y="4493513"/>
            <a:ext cx="4767628" cy="769441"/>
          </a:xfrm>
          <a:prstGeom prst="rect">
            <a:avLst/>
          </a:prstGeom>
          <a:ln/>
        </p:spPr>
        <p:style>
          <a:lnRef idx="2">
            <a:schemeClr val="dk1"/>
          </a:lnRef>
          <a:fillRef idx="1">
            <a:schemeClr val="lt1"/>
          </a:fillRef>
          <a:effectRef idx="0">
            <a:schemeClr val="dk1"/>
          </a:effectRef>
          <a:fontRef idx="minor">
            <a:schemeClr val="dk1"/>
          </a:fontRef>
        </p:style>
        <p:txBody>
          <a:bodyPr wrap="square" lIns="91440" tIns="45720" rIns="91440" bIns="45720">
            <a:spAutoFit/>
          </a:bodyPr>
          <a:lstStyle/>
          <a:p>
            <a:pPr algn="ctr"/>
            <a:r>
              <a:rPr lang="ar-EG" sz="4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د./ فاطمة كمال النجار</a:t>
            </a:r>
          </a:p>
        </p:txBody>
      </p:sp>
    </p:spTree>
    <p:extLst>
      <p:ext uri="{BB962C8B-B14F-4D97-AF65-F5344CB8AC3E}">
        <p14:creationId xmlns:p14="http://schemas.microsoft.com/office/powerpoint/2010/main" val="75502168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2051"/>
                                        </p:tgtEl>
                                        <p:attrNameLst>
                                          <p:attrName>style.visibility</p:attrName>
                                        </p:attrNameLst>
                                      </p:cBhvr>
                                      <p:to>
                                        <p:strVal val="visible"/>
                                      </p:to>
                                    </p:set>
                                    <p:animEffect transition="in" filter="randombar(horizontal)">
                                      <p:cBhvr>
                                        <p:cTn id="7" dur="500"/>
                                        <p:tgtEl>
                                          <p:spTgt spid="2051"/>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5"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randombar(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026"/>
                                        </p:tgtEl>
                                        <p:attrNameLst>
                                          <p:attrName>style.visibility</p:attrName>
                                        </p:attrNameLst>
                                      </p:cBhvr>
                                      <p:to>
                                        <p:strVal val="visible"/>
                                      </p:to>
                                    </p:set>
                                    <p:animEffect transition="in" filter="barn(inVertical)">
                                      <p:cBhvr>
                                        <p:cTn id="17" dur="500"/>
                                        <p:tgtEl>
                                          <p:spTgt spid="102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3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Rectangle 5"/>
          <p:cNvSpPr/>
          <p:nvPr/>
        </p:nvSpPr>
        <p:spPr>
          <a:xfrm>
            <a:off x="683568" y="2924944"/>
            <a:ext cx="7920880" cy="3754874"/>
          </a:xfrm>
          <a:prstGeom prst="rect">
            <a:avLst/>
          </a:prstGeom>
          <a:ln/>
          <a:effectLst>
            <a:glow rad="139700">
              <a:schemeClr val="accent5">
                <a:satMod val="175000"/>
                <a:alpha val="40000"/>
              </a:schemeClr>
            </a:glow>
          </a:effectLst>
        </p:spPr>
        <p:style>
          <a:lnRef idx="2">
            <a:schemeClr val="dk1"/>
          </a:lnRef>
          <a:fillRef idx="1">
            <a:schemeClr val="lt1"/>
          </a:fillRef>
          <a:effectRef idx="0">
            <a:schemeClr val="dk1"/>
          </a:effectRef>
          <a:fontRef idx="minor">
            <a:schemeClr val="dk1"/>
          </a:fontRef>
        </p:style>
        <p:txBody>
          <a:bodyPr wrap="square">
            <a:spAutoFit/>
          </a:bodyPr>
          <a:lstStyle/>
          <a:p>
            <a:r>
              <a:rPr lang="ar-EG" sz="3400" b="1" u="sng" dirty="0" smtClean="0">
                <a:solidFill>
                  <a:srgbClr val="0070C0"/>
                </a:solidFill>
                <a:cs typeface="+mj-cs"/>
              </a:rPr>
              <a:t>الألعاب الألكترونية</a:t>
            </a:r>
            <a:endParaRPr lang="ar-SA" sz="3400" b="1" u="sng" dirty="0">
              <a:solidFill>
                <a:srgbClr val="0070C0"/>
              </a:solidFill>
              <a:cs typeface="+mj-cs"/>
            </a:endParaRPr>
          </a:p>
          <a:p>
            <a:endParaRPr lang="ar-SA" sz="3400" b="1" u="sng" dirty="0">
              <a:solidFill>
                <a:srgbClr val="0070C0"/>
              </a:solidFill>
              <a:cs typeface="+mj-cs"/>
            </a:endParaRPr>
          </a:p>
          <a:p>
            <a:r>
              <a:rPr lang="ar-SA" sz="3400" b="1" dirty="0">
                <a:solidFill>
                  <a:srgbClr val="0070C0"/>
                </a:solidFill>
                <a:cs typeface="+mj-cs"/>
              </a:rPr>
              <a:t>بظهور وتطور التكنولوجيا الحديثة ظهرت الألعاب الإلكترونية وهي الأقل فائدة في تنمية مهارات الطفل حيث انه يعتمد على تحريك الآلة دون أي نشاط بدني أو جسدي منه مما يقلل من فرص التفاعل مع العالم المحيط والجمود في عملية تعلمه</a:t>
            </a:r>
          </a:p>
          <a:p>
            <a:endParaRPr lang="ar-SA" sz="3400" b="1" dirty="0">
              <a:solidFill>
                <a:srgbClr val="0070C0"/>
              </a:solidFill>
              <a:cs typeface="+mj-cs"/>
            </a:endParaRPr>
          </a:p>
        </p:txBody>
      </p:sp>
      <p:sp>
        <p:nvSpPr>
          <p:cNvPr id="9" name="Rectangle 8"/>
          <p:cNvSpPr/>
          <p:nvPr/>
        </p:nvSpPr>
        <p:spPr>
          <a:xfrm>
            <a:off x="577244" y="476672"/>
            <a:ext cx="8352928" cy="584775"/>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r>
              <a:rPr lang="ar-SA" sz="3200" b="1" dirty="0"/>
              <a:t>أنواع التعلم عن طريق </a:t>
            </a:r>
            <a:r>
              <a:rPr lang="ar-SA" sz="3200" b="1" dirty="0" smtClean="0"/>
              <a:t>اللعب</a:t>
            </a:r>
            <a:endParaRPr lang="ar-SA" sz="3200" dirty="0">
              <a:effectLst>
                <a:outerShdw blurRad="38100" dist="38100" dir="2700000" algn="tl">
                  <a:srgbClr val="000000">
                    <a:alpha val="43137"/>
                  </a:srgbClr>
                </a:outerShdw>
              </a:effectLst>
              <a:cs typeface="+mj-cs"/>
            </a:endParaRPr>
          </a:p>
        </p:txBody>
      </p:sp>
      <p:sp>
        <p:nvSpPr>
          <p:cNvPr id="7" name="Rectangle 6"/>
          <p:cNvSpPr/>
          <p:nvPr/>
        </p:nvSpPr>
        <p:spPr>
          <a:xfrm>
            <a:off x="611560" y="1397674"/>
            <a:ext cx="8136904" cy="1077218"/>
          </a:xfrm>
          <a:prstGeom prst="rect">
            <a:avLst/>
          </a:prstGeom>
          <a:solidFill>
            <a:srgbClr val="CC0099"/>
          </a:solidFill>
        </p:spPr>
        <p:style>
          <a:lnRef idx="2">
            <a:schemeClr val="accent1"/>
          </a:lnRef>
          <a:fillRef idx="1">
            <a:schemeClr val="lt1"/>
          </a:fillRef>
          <a:effectRef idx="0">
            <a:schemeClr val="accent1"/>
          </a:effectRef>
          <a:fontRef idx="minor">
            <a:schemeClr val="dk1"/>
          </a:fontRef>
        </p:style>
        <p:txBody>
          <a:bodyPr wrap="square">
            <a:spAutoFit/>
          </a:bodyPr>
          <a:lstStyle/>
          <a:p>
            <a:r>
              <a:rPr lang="ar-SA" sz="32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للتعلم عن طريق اللعب مجموعة من الاستراتيجيات الفرعية التي تتمثل في الآتي</a:t>
            </a:r>
            <a:r>
              <a:rPr lang="ar-SA" sz="32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a:t>
            </a:r>
            <a:endParaRPr lang="ar-SA" sz="32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endParaRP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5736" y="2924944"/>
            <a:ext cx="5616624" cy="3492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6718849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righ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5122"/>
                                        </p:tgtEl>
                                        <p:attrNameLst>
                                          <p:attrName>style.visibility</p:attrName>
                                        </p:attrNameLst>
                                      </p:cBhvr>
                                      <p:to>
                                        <p:strVal val="visible"/>
                                      </p:to>
                                    </p:set>
                                    <p:animEffect transition="in" filter="barn(inVertical)">
                                      <p:cBhvr>
                                        <p:cTn id="12" dur="500"/>
                                        <p:tgtEl>
                                          <p:spTgt spid="51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Rectangle 5"/>
          <p:cNvSpPr/>
          <p:nvPr/>
        </p:nvSpPr>
        <p:spPr>
          <a:xfrm>
            <a:off x="683568" y="1556792"/>
            <a:ext cx="7920880" cy="3231654"/>
          </a:xfrm>
          <a:prstGeom prst="rect">
            <a:avLst/>
          </a:prstGeom>
          <a:ln/>
          <a:effectLst>
            <a:glow rad="139700">
              <a:schemeClr val="accent5">
                <a:satMod val="175000"/>
                <a:alpha val="40000"/>
              </a:schemeClr>
            </a:glow>
          </a:effectLst>
        </p:spPr>
        <p:style>
          <a:lnRef idx="2">
            <a:schemeClr val="dk1"/>
          </a:lnRef>
          <a:fillRef idx="1">
            <a:schemeClr val="lt1"/>
          </a:fillRef>
          <a:effectRef idx="0">
            <a:schemeClr val="dk1"/>
          </a:effectRef>
          <a:fontRef idx="minor">
            <a:schemeClr val="dk1"/>
          </a:fontRef>
        </p:style>
        <p:txBody>
          <a:bodyPr wrap="square">
            <a:spAutoFit/>
          </a:bodyPr>
          <a:lstStyle/>
          <a:p>
            <a:r>
              <a:rPr lang="ar-EG" sz="3400" b="1" u="sng" dirty="0">
                <a:solidFill>
                  <a:srgbClr val="FF0000"/>
                </a:solidFill>
                <a:cs typeface="+mj-cs"/>
              </a:rPr>
              <a:t>تحديد الأهداف التعليمية </a:t>
            </a:r>
            <a:endParaRPr lang="ar-EG" sz="3400" b="1" u="sng" dirty="0" smtClean="0">
              <a:solidFill>
                <a:srgbClr val="FF0000"/>
              </a:solidFill>
              <a:cs typeface="+mj-cs"/>
            </a:endParaRPr>
          </a:p>
          <a:p>
            <a:endParaRPr lang="ar-EG" sz="3400" b="1" u="sng" dirty="0">
              <a:solidFill>
                <a:srgbClr val="FF0000"/>
              </a:solidFill>
              <a:cs typeface="+mj-cs"/>
            </a:endParaRPr>
          </a:p>
          <a:p>
            <a:r>
              <a:rPr lang="ar-EG" sz="3400" b="1" dirty="0" smtClean="0">
                <a:solidFill>
                  <a:srgbClr val="FF0000"/>
                </a:solidFill>
                <a:cs typeface="+mj-cs"/>
              </a:rPr>
              <a:t>قبل </a:t>
            </a:r>
            <a:r>
              <a:rPr lang="ar-EG" sz="3400" b="1" dirty="0">
                <a:solidFill>
                  <a:srgbClr val="FF0000"/>
                </a:solidFill>
                <a:cs typeface="+mj-cs"/>
              </a:rPr>
              <a:t>البدء في تطبيق أي استراتيجية حديثة على </a:t>
            </a:r>
            <a:r>
              <a:rPr lang="ar-EG" sz="3400" b="1" dirty="0" smtClean="0">
                <a:solidFill>
                  <a:srgbClr val="FF0000"/>
                </a:solidFill>
                <a:cs typeface="+mj-cs"/>
              </a:rPr>
              <a:t>المتعلمين </a:t>
            </a:r>
            <a:r>
              <a:rPr lang="ar-EG" sz="3400" b="1" dirty="0">
                <a:solidFill>
                  <a:srgbClr val="FF0000"/>
                </a:solidFill>
                <a:cs typeface="+mj-cs"/>
              </a:rPr>
              <a:t>لابد من وضع مجموعة من الأهداف التعليمية التي يرغب للمعلم في إيصالها وتحقيقها لدى المتعلمين بالإضافة إلى تحديد جميع السلوكيات المطلوب من المتعلم القيام بها</a:t>
            </a:r>
            <a:r>
              <a:rPr lang="ar-EG" sz="3400" b="1" dirty="0" smtClean="0">
                <a:solidFill>
                  <a:srgbClr val="FF0000"/>
                </a:solidFill>
                <a:cs typeface="+mj-cs"/>
              </a:rPr>
              <a:t>.</a:t>
            </a:r>
            <a:endParaRPr lang="ar-EG" sz="3400" b="1" dirty="0">
              <a:solidFill>
                <a:srgbClr val="FF0000"/>
              </a:solidFill>
              <a:cs typeface="+mj-cs"/>
            </a:endParaRPr>
          </a:p>
        </p:txBody>
      </p:sp>
      <p:sp>
        <p:nvSpPr>
          <p:cNvPr id="5" name="Rectangle 4"/>
          <p:cNvSpPr/>
          <p:nvPr/>
        </p:nvSpPr>
        <p:spPr>
          <a:xfrm>
            <a:off x="503548" y="332656"/>
            <a:ext cx="8352928" cy="584775"/>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r>
              <a:rPr lang="ar-SA" sz="3200" b="1" dirty="0"/>
              <a:t>مراحل وخطوات تطبيق استراتيجية التعلم </a:t>
            </a:r>
            <a:r>
              <a:rPr lang="ar-SA" sz="3200" b="1" dirty="0" smtClean="0"/>
              <a:t>باللعب</a:t>
            </a:r>
            <a:endParaRPr lang="ar-SA" sz="3200" dirty="0">
              <a:effectLst>
                <a:outerShdw blurRad="38100" dist="38100" dir="2700000" algn="tl">
                  <a:srgbClr val="000000">
                    <a:alpha val="43137"/>
                  </a:srgbClr>
                </a:outerShdw>
              </a:effectLst>
              <a:cs typeface="+mj-cs"/>
            </a:endParaRPr>
          </a:p>
        </p:txBody>
      </p:sp>
    </p:spTree>
    <p:extLst>
      <p:ext uri="{BB962C8B-B14F-4D97-AF65-F5344CB8AC3E}">
        <p14:creationId xmlns:p14="http://schemas.microsoft.com/office/powerpoint/2010/main" val="327028790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righ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right)">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5" grpId="0" animBg="1"/>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Rectangle 5"/>
          <p:cNvSpPr/>
          <p:nvPr/>
        </p:nvSpPr>
        <p:spPr>
          <a:xfrm>
            <a:off x="503548" y="1571387"/>
            <a:ext cx="4716524" cy="3754874"/>
          </a:xfrm>
          <a:prstGeom prst="rect">
            <a:avLst/>
          </a:prstGeom>
          <a:ln/>
          <a:effectLst>
            <a:glow rad="139700">
              <a:schemeClr val="accent5">
                <a:satMod val="175000"/>
                <a:alpha val="40000"/>
              </a:schemeClr>
            </a:glow>
          </a:effectLst>
        </p:spPr>
        <p:style>
          <a:lnRef idx="2">
            <a:schemeClr val="dk1"/>
          </a:lnRef>
          <a:fillRef idx="1">
            <a:schemeClr val="lt1"/>
          </a:fillRef>
          <a:effectRef idx="0">
            <a:schemeClr val="dk1"/>
          </a:effectRef>
          <a:fontRef idx="minor">
            <a:schemeClr val="dk1"/>
          </a:fontRef>
        </p:style>
        <p:txBody>
          <a:bodyPr wrap="square">
            <a:spAutoFit/>
          </a:bodyPr>
          <a:lstStyle/>
          <a:p>
            <a:r>
              <a:rPr lang="ar-SA" sz="3400" b="1" u="sng" dirty="0">
                <a:solidFill>
                  <a:srgbClr val="FF0000"/>
                </a:solidFill>
                <a:cs typeface="+mj-cs"/>
              </a:rPr>
              <a:t>إختيار نوع اللعبة المناسب </a:t>
            </a:r>
            <a:endParaRPr lang="ar-EG" sz="3400" b="1" u="sng" dirty="0">
              <a:solidFill>
                <a:srgbClr val="FF0000"/>
              </a:solidFill>
              <a:cs typeface="+mj-cs"/>
            </a:endParaRPr>
          </a:p>
          <a:p>
            <a:endParaRPr lang="ar-EG" sz="3400" b="1" dirty="0">
              <a:solidFill>
                <a:srgbClr val="FF0000"/>
              </a:solidFill>
              <a:cs typeface="+mj-cs"/>
            </a:endParaRPr>
          </a:p>
          <a:p>
            <a:r>
              <a:rPr lang="ar-EG" sz="3400" b="1" dirty="0">
                <a:solidFill>
                  <a:srgbClr val="FF0000"/>
                </a:solidFill>
                <a:cs typeface="+mj-cs"/>
              </a:rPr>
              <a:t>على </a:t>
            </a:r>
            <a:r>
              <a:rPr lang="ar-SA" sz="3400" b="1" dirty="0" smtClean="0">
                <a:solidFill>
                  <a:srgbClr val="FF0000"/>
                </a:solidFill>
                <a:cs typeface="+mj-cs"/>
              </a:rPr>
              <a:t>المعلم </a:t>
            </a:r>
            <a:r>
              <a:rPr lang="ar-SA" sz="3400" b="1" dirty="0">
                <a:solidFill>
                  <a:srgbClr val="FF0000"/>
                </a:solidFill>
                <a:cs typeface="+mj-cs"/>
              </a:rPr>
              <a:t>تحديد اللعبة التعليمية المناسبة للأهداف التي يرغب في تحقيقها والعمل على وضع قواعد وأسس لتلك اللعبة .</a:t>
            </a:r>
            <a:br>
              <a:rPr lang="ar-SA" sz="3400" b="1" dirty="0">
                <a:solidFill>
                  <a:srgbClr val="FF0000"/>
                </a:solidFill>
                <a:cs typeface="+mj-cs"/>
              </a:rPr>
            </a:br>
            <a:endParaRPr lang="ar-EG" sz="3400" b="1" dirty="0">
              <a:solidFill>
                <a:srgbClr val="FF0000"/>
              </a:solidFill>
              <a:cs typeface="+mj-cs"/>
            </a:endParaRPr>
          </a:p>
        </p:txBody>
      </p:sp>
      <p:sp>
        <p:nvSpPr>
          <p:cNvPr id="5" name="Rectangle 4"/>
          <p:cNvSpPr/>
          <p:nvPr/>
        </p:nvSpPr>
        <p:spPr>
          <a:xfrm>
            <a:off x="503548" y="332656"/>
            <a:ext cx="8352928" cy="584775"/>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r>
              <a:rPr lang="ar-SA" sz="3200" b="1" dirty="0"/>
              <a:t>مراحل وخطوات تطبيق استراتيجية التعلم </a:t>
            </a:r>
            <a:r>
              <a:rPr lang="ar-SA" sz="3200" b="1" dirty="0" smtClean="0"/>
              <a:t>باللعب</a:t>
            </a:r>
            <a:endParaRPr lang="ar-SA" sz="3200" dirty="0">
              <a:effectLst>
                <a:outerShdw blurRad="38100" dist="38100" dir="2700000" algn="tl">
                  <a:srgbClr val="000000">
                    <a:alpha val="43137"/>
                  </a:srgbClr>
                </a:outerShdw>
              </a:effectLst>
              <a:cs typeface="+mj-cs"/>
            </a:endParaRPr>
          </a:p>
        </p:txBody>
      </p:sp>
      <p:pic>
        <p:nvPicPr>
          <p:cNvPr id="614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9007" y="1582336"/>
            <a:ext cx="3743925" cy="3743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1211902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right)">
                                      <p:cBhvr>
                                        <p:cTn id="7" dur="500"/>
                                        <p:tgtEl>
                                          <p:spTgt spid="6"/>
                                        </p:tgtEl>
                                      </p:cBhvr>
                                    </p:animEffect>
                                  </p:childTnLst>
                                </p:cTn>
                              </p:par>
                              <p:par>
                                <p:cTn id="8" presetID="16" presetClass="entr" presetSubtype="21" fill="hold" nodeType="withEffect">
                                  <p:stCondLst>
                                    <p:cond delay="0"/>
                                  </p:stCondLst>
                                  <p:childTnLst>
                                    <p:set>
                                      <p:cBhvr>
                                        <p:cTn id="9" dur="1" fill="hold">
                                          <p:stCondLst>
                                            <p:cond delay="0"/>
                                          </p:stCondLst>
                                        </p:cTn>
                                        <p:tgtEl>
                                          <p:spTgt spid="6147"/>
                                        </p:tgtEl>
                                        <p:attrNameLst>
                                          <p:attrName>style.visibility</p:attrName>
                                        </p:attrNameLst>
                                      </p:cBhvr>
                                      <p:to>
                                        <p:strVal val="visible"/>
                                      </p:to>
                                    </p:set>
                                    <p:animEffect transition="in" filter="barn(inVertical)">
                                      <p:cBhvr>
                                        <p:cTn id="10" dur="500"/>
                                        <p:tgtEl>
                                          <p:spTgt spid="61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Rectangle 5"/>
          <p:cNvSpPr/>
          <p:nvPr/>
        </p:nvSpPr>
        <p:spPr>
          <a:xfrm>
            <a:off x="683568" y="1556792"/>
            <a:ext cx="7920880" cy="3231654"/>
          </a:xfrm>
          <a:prstGeom prst="rect">
            <a:avLst/>
          </a:prstGeom>
          <a:ln/>
          <a:effectLst>
            <a:glow rad="139700">
              <a:schemeClr val="accent5">
                <a:satMod val="175000"/>
                <a:alpha val="40000"/>
              </a:schemeClr>
            </a:glow>
          </a:effectLst>
        </p:spPr>
        <p:style>
          <a:lnRef idx="2">
            <a:schemeClr val="dk1"/>
          </a:lnRef>
          <a:fillRef idx="1">
            <a:schemeClr val="lt1"/>
          </a:fillRef>
          <a:effectRef idx="0">
            <a:schemeClr val="dk1"/>
          </a:effectRef>
          <a:fontRef idx="minor">
            <a:schemeClr val="dk1"/>
          </a:fontRef>
        </p:style>
        <p:txBody>
          <a:bodyPr wrap="square">
            <a:spAutoFit/>
          </a:bodyPr>
          <a:lstStyle/>
          <a:p>
            <a:r>
              <a:rPr lang="ar-EG" sz="3400" b="1" u="sng" dirty="0">
                <a:solidFill>
                  <a:srgbClr val="FF0000"/>
                </a:solidFill>
                <a:cs typeface="+mj-cs"/>
              </a:rPr>
              <a:t>تهيئة البيئة التعليمية </a:t>
            </a:r>
            <a:endParaRPr lang="ar-EG" sz="3400" b="1" u="sng" dirty="0" smtClean="0">
              <a:solidFill>
                <a:srgbClr val="FF0000"/>
              </a:solidFill>
              <a:cs typeface="+mj-cs"/>
            </a:endParaRPr>
          </a:p>
          <a:p>
            <a:endParaRPr lang="ar-EG" sz="3400" b="1" u="sng" dirty="0">
              <a:solidFill>
                <a:srgbClr val="FF0000"/>
              </a:solidFill>
              <a:cs typeface="+mj-cs"/>
            </a:endParaRPr>
          </a:p>
          <a:p>
            <a:r>
              <a:rPr lang="ar-EG" sz="3400" b="1" dirty="0" smtClean="0">
                <a:solidFill>
                  <a:srgbClr val="FF0000"/>
                </a:solidFill>
                <a:cs typeface="+mj-cs"/>
              </a:rPr>
              <a:t>للبيئة </a:t>
            </a:r>
            <a:r>
              <a:rPr lang="ar-EG" sz="3400" b="1" dirty="0">
                <a:solidFill>
                  <a:srgbClr val="FF0000"/>
                </a:solidFill>
                <a:cs typeface="+mj-cs"/>
              </a:rPr>
              <a:t>التعليمية دور كبير في نجاح أو فشل العملية التعليمية حيث يتطلب من المعلم مجهود مضاعف لتهيئة البيئة أمام المتعلمين وتوفير كافة المتطلبات الخاصة بالتعلم من موارد بشرية ومادية وغيرها.</a:t>
            </a:r>
          </a:p>
          <a:p>
            <a:endParaRPr lang="ar-EG" sz="3400" b="1" dirty="0">
              <a:solidFill>
                <a:srgbClr val="FF0000"/>
              </a:solidFill>
              <a:cs typeface="+mj-cs"/>
            </a:endParaRPr>
          </a:p>
        </p:txBody>
      </p:sp>
      <p:sp>
        <p:nvSpPr>
          <p:cNvPr id="5" name="Rectangle 4"/>
          <p:cNvSpPr/>
          <p:nvPr/>
        </p:nvSpPr>
        <p:spPr>
          <a:xfrm>
            <a:off x="503548" y="332656"/>
            <a:ext cx="8352928" cy="584775"/>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r>
              <a:rPr lang="ar-SA" sz="3200" b="1" dirty="0"/>
              <a:t>مراحل وخطوات تطبيق استراتيجية التعلم </a:t>
            </a:r>
            <a:r>
              <a:rPr lang="ar-SA" sz="3200" b="1" dirty="0" smtClean="0"/>
              <a:t>باللعب</a:t>
            </a:r>
            <a:endParaRPr lang="ar-SA" sz="3200" dirty="0">
              <a:effectLst>
                <a:outerShdw blurRad="38100" dist="38100" dir="2700000" algn="tl">
                  <a:srgbClr val="000000">
                    <a:alpha val="43137"/>
                  </a:srgbClr>
                </a:outerShdw>
              </a:effectLst>
              <a:cs typeface="+mj-cs"/>
            </a:endParaRPr>
          </a:p>
        </p:txBody>
      </p:sp>
    </p:spTree>
    <p:extLst>
      <p:ext uri="{BB962C8B-B14F-4D97-AF65-F5344CB8AC3E}">
        <p14:creationId xmlns:p14="http://schemas.microsoft.com/office/powerpoint/2010/main" val="276117954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right)">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Rectangle 5"/>
          <p:cNvSpPr/>
          <p:nvPr/>
        </p:nvSpPr>
        <p:spPr>
          <a:xfrm>
            <a:off x="683568" y="1556792"/>
            <a:ext cx="7920880" cy="3754874"/>
          </a:xfrm>
          <a:prstGeom prst="rect">
            <a:avLst/>
          </a:prstGeom>
          <a:ln/>
          <a:effectLst>
            <a:glow rad="139700">
              <a:schemeClr val="accent5">
                <a:satMod val="175000"/>
                <a:alpha val="40000"/>
              </a:schemeClr>
            </a:glow>
          </a:effectLst>
        </p:spPr>
        <p:style>
          <a:lnRef idx="2">
            <a:schemeClr val="dk1"/>
          </a:lnRef>
          <a:fillRef idx="1">
            <a:schemeClr val="lt1"/>
          </a:fillRef>
          <a:effectRef idx="0">
            <a:schemeClr val="dk1"/>
          </a:effectRef>
          <a:fontRef idx="minor">
            <a:schemeClr val="dk1"/>
          </a:fontRef>
        </p:style>
        <p:txBody>
          <a:bodyPr wrap="square">
            <a:spAutoFit/>
          </a:bodyPr>
          <a:lstStyle/>
          <a:p>
            <a:r>
              <a:rPr lang="ar-EG" sz="3400" b="1" u="sng" dirty="0">
                <a:solidFill>
                  <a:srgbClr val="FF0000"/>
                </a:solidFill>
                <a:cs typeface="+mj-cs"/>
              </a:rPr>
              <a:t>مرحلة البدء في التنفيذ </a:t>
            </a:r>
            <a:endParaRPr lang="ar-EG" sz="3400" b="1" u="sng" dirty="0" smtClean="0">
              <a:solidFill>
                <a:srgbClr val="FF0000"/>
              </a:solidFill>
              <a:cs typeface="+mj-cs"/>
            </a:endParaRPr>
          </a:p>
          <a:p>
            <a:endParaRPr lang="ar-EG" sz="3400" b="1" u="sng" dirty="0">
              <a:solidFill>
                <a:srgbClr val="FF0000"/>
              </a:solidFill>
              <a:cs typeface="+mj-cs"/>
            </a:endParaRPr>
          </a:p>
          <a:p>
            <a:r>
              <a:rPr lang="ar-EG" sz="3400" b="1" dirty="0" smtClean="0">
                <a:solidFill>
                  <a:srgbClr val="FF0000"/>
                </a:solidFill>
                <a:cs typeface="+mj-cs"/>
              </a:rPr>
              <a:t>تعد </a:t>
            </a:r>
            <a:r>
              <a:rPr lang="ar-EG" sz="3400" b="1" dirty="0">
                <a:solidFill>
                  <a:srgbClr val="FF0000"/>
                </a:solidFill>
                <a:cs typeface="+mj-cs"/>
              </a:rPr>
              <a:t>هي أصعب المراحل وأسهلها في نفس الوقت حيث يقوم المعلم بوضع كافة التعليمات أمام المتعلمين والتأكيد على الالتزام بها بالإضافة تقسيم الطلاب إلى مجموعات حسب نوع اللعبة وطرق توظيفها في الفصل.</a:t>
            </a:r>
          </a:p>
          <a:p>
            <a:endParaRPr lang="ar-EG" sz="3400" b="1" u="sng" dirty="0">
              <a:solidFill>
                <a:srgbClr val="FF0000"/>
              </a:solidFill>
              <a:cs typeface="+mj-cs"/>
            </a:endParaRPr>
          </a:p>
        </p:txBody>
      </p:sp>
      <p:sp>
        <p:nvSpPr>
          <p:cNvPr id="5" name="Rectangle 4"/>
          <p:cNvSpPr/>
          <p:nvPr/>
        </p:nvSpPr>
        <p:spPr>
          <a:xfrm>
            <a:off x="503548" y="332656"/>
            <a:ext cx="8352928" cy="584775"/>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r>
              <a:rPr lang="ar-SA" sz="3200" b="1" dirty="0"/>
              <a:t>مراحل وخطوات تطبيق استراتيجية التعلم </a:t>
            </a:r>
            <a:r>
              <a:rPr lang="ar-SA" sz="3200" b="1" dirty="0" smtClean="0"/>
              <a:t>باللعب</a:t>
            </a:r>
            <a:endParaRPr lang="ar-SA" sz="3200" dirty="0">
              <a:effectLst>
                <a:outerShdw blurRad="38100" dist="38100" dir="2700000" algn="tl">
                  <a:srgbClr val="000000">
                    <a:alpha val="43137"/>
                  </a:srgbClr>
                </a:outerShdw>
              </a:effectLst>
              <a:cs typeface="+mj-cs"/>
            </a:endParaRPr>
          </a:p>
        </p:txBody>
      </p:sp>
    </p:spTree>
    <p:extLst>
      <p:ext uri="{BB962C8B-B14F-4D97-AF65-F5344CB8AC3E}">
        <p14:creationId xmlns:p14="http://schemas.microsoft.com/office/powerpoint/2010/main" val="13836225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right)">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Rectangle 5"/>
          <p:cNvSpPr/>
          <p:nvPr/>
        </p:nvSpPr>
        <p:spPr>
          <a:xfrm>
            <a:off x="2987824" y="1556792"/>
            <a:ext cx="4176464" cy="2708434"/>
          </a:xfrm>
          <a:prstGeom prst="rect">
            <a:avLst/>
          </a:prstGeom>
          <a:ln/>
          <a:effectLst>
            <a:glow rad="139700">
              <a:schemeClr val="accent5">
                <a:satMod val="175000"/>
                <a:alpha val="40000"/>
              </a:schemeClr>
            </a:glow>
          </a:effectLst>
        </p:spPr>
        <p:style>
          <a:lnRef idx="2">
            <a:schemeClr val="dk1"/>
          </a:lnRef>
          <a:fillRef idx="1">
            <a:schemeClr val="lt1"/>
          </a:fillRef>
          <a:effectRef idx="0">
            <a:schemeClr val="dk1"/>
          </a:effectRef>
          <a:fontRef idx="minor">
            <a:schemeClr val="dk1"/>
          </a:fontRef>
        </p:style>
        <p:txBody>
          <a:bodyPr wrap="square">
            <a:spAutoFit/>
          </a:bodyPr>
          <a:lstStyle/>
          <a:p>
            <a:r>
              <a:rPr lang="ar-EG" sz="3400" b="1" u="sng" dirty="0" smtClean="0">
                <a:solidFill>
                  <a:schemeClr val="accent1">
                    <a:lumMod val="75000"/>
                  </a:schemeClr>
                </a:solidFill>
                <a:cs typeface="+mj-cs"/>
              </a:rPr>
              <a:t>المادة العلمية </a:t>
            </a:r>
          </a:p>
          <a:p>
            <a:endParaRPr lang="ar-EG" sz="3400" b="1" u="sng" dirty="0">
              <a:solidFill>
                <a:schemeClr val="accent1">
                  <a:lumMod val="75000"/>
                </a:schemeClr>
              </a:solidFill>
              <a:cs typeface="+mj-cs"/>
            </a:endParaRPr>
          </a:p>
          <a:p>
            <a:r>
              <a:rPr lang="ar-EG" sz="3400" b="1" dirty="0" smtClean="0">
                <a:solidFill>
                  <a:schemeClr val="accent1">
                    <a:lumMod val="75000"/>
                  </a:schemeClr>
                </a:solidFill>
                <a:cs typeface="+mj-cs"/>
              </a:rPr>
              <a:t>موقع الموجه التربوى </a:t>
            </a:r>
          </a:p>
          <a:p>
            <a:r>
              <a:rPr lang="ar-EG" sz="3400" b="1" dirty="0" smtClean="0">
                <a:solidFill>
                  <a:schemeClr val="accent1">
                    <a:lumMod val="75000"/>
                  </a:schemeClr>
                </a:solidFill>
                <a:cs typeface="+mj-cs"/>
              </a:rPr>
              <a:t>موقع المحتوى</a:t>
            </a:r>
            <a:endParaRPr lang="ar-EG" sz="3400" b="1" dirty="0">
              <a:solidFill>
                <a:schemeClr val="accent1">
                  <a:lumMod val="75000"/>
                </a:schemeClr>
              </a:solidFill>
              <a:cs typeface="+mj-cs"/>
            </a:endParaRPr>
          </a:p>
          <a:p>
            <a:endParaRPr lang="ar-EG" sz="3400" b="1" u="sng" dirty="0">
              <a:solidFill>
                <a:srgbClr val="FF0000"/>
              </a:solidFill>
              <a:cs typeface="+mj-cs"/>
            </a:endParaRPr>
          </a:p>
        </p:txBody>
      </p:sp>
    </p:spTree>
    <p:extLst>
      <p:ext uri="{BB962C8B-B14F-4D97-AF65-F5344CB8AC3E}">
        <p14:creationId xmlns:p14="http://schemas.microsoft.com/office/powerpoint/2010/main" val="11439035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right)">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مستطيل 5"/>
          <p:cNvSpPr/>
          <p:nvPr/>
        </p:nvSpPr>
        <p:spPr>
          <a:xfrm>
            <a:off x="683568" y="2492896"/>
            <a:ext cx="7704856" cy="1107996"/>
          </a:xfrm>
          <a:prstGeom prst="rect">
            <a:avLst/>
          </a:prstGeom>
          <a:gradFill flip="none" rotWithShape="1">
            <a:gsLst>
              <a:gs pos="0">
                <a:srgbClr val="FFCCFF">
                  <a:shade val="30000"/>
                  <a:satMod val="115000"/>
                </a:srgbClr>
              </a:gs>
              <a:gs pos="50000">
                <a:srgbClr val="FFCCFF">
                  <a:shade val="67500"/>
                  <a:satMod val="115000"/>
                </a:srgbClr>
              </a:gs>
              <a:gs pos="100000">
                <a:srgbClr val="FFCCFF">
                  <a:shade val="100000"/>
                  <a:satMod val="115000"/>
                </a:srgbClr>
              </a:gs>
            </a:gsLst>
            <a:path path="circle">
              <a:fillToRect l="50000" t="50000" r="50000" b="50000"/>
            </a:path>
            <a:tileRect/>
          </a:gradFill>
          <a:ln/>
        </p:spPr>
        <p:style>
          <a:lnRef idx="0">
            <a:schemeClr val="accent6"/>
          </a:lnRef>
          <a:fillRef idx="3">
            <a:schemeClr val="accent6"/>
          </a:fillRef>
          <a:effectRef idx="3">
            <a:schemeClr val="accent6"/>
          </a:effectRef>
          <a:fontRef idx="minor">
            <a:schemeClr val="lt1"/>
          </a:fontRef>
        </p:style>
        <p:txBody>
          <a:bodyPr wrap="square" lIns="91440" tIns="45720" rIns="91440" bIns="45720">
            <a:spAutoFit/>
          </a:bodyPr>
          <a:lstStyle/>
          <a:p>
            <a:pPr algn="ctr"/>
            <a:r>
              <a:rPr lang="ar-SA" sz="6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شكراً لحسن </a:t>
            </a:r>
            <a:r>
              <a:rPr lang="ar-EG" sz="6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استماعكم</a:t>
            </a:r>
            <a:endParaRPr lang="ar-SA" sz="66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92280" y="3768782"/>
            <a:ext cx="1728192" cy="2605058"/>
          </a:xfrm>
          <a:prstGeom prst="rect">
            <a:avLst/>
          </a:prstGeom>
        </p:spPr>
      </p:pic>
    </p:spTree>
    <p:extLst>
      <p:ext uri="{BB962C8B-B14F-4D97-AF65-F5344CB8AC3E}">
        <p14:creationId xmlns:p14="http://schemas.microsoft.com/office/powerpoint/2010/main" val="329675720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5" fill="hold" grpId="0" nodeType="clickEffect">
                                  <p:stCondLst>
                                    <p:cond delay="0"/>
                                  </p:stCondLst>
                                  <p:iterate type="wd">
                                    <p:tmPct val="10000"/>
                                  </p:iterate>
                                  <p:childTnLst>
                                    <p:set>
                                      <p:cBhvr>
                                        <p:cTn id="6" dur="1" fill="hold">
                                          <p:stCondLst>
                                            <p:cond delay="0"/>
                                          </p:stCondLst>
                                        </p:cTn>
                                        <p:tgtEl>
                                          <p:spTgt spid="6"/>
                                        </p:tgtEl>
                                        <p:attrNameLst>
                                          <p:attrName>style.visibility</p:attrName>
                                        </p:attrNameLst>
                                      </p:cBhvr>
                                      <p:to>
                                        <p:strVal val="visible"/>
                                      </p:to>
                                    </p:set>
                                    <p:animEffect transition="in" filter="randombar(vertical)">
                                      <p:cBhvr>
                                        <p:cTn id="7" dur="3000"/>
                                        <p:tgtEl>
                                          <p:spTgt spid="6"/>
                                        </p:tgtEl>
                                      </p:cBhvr>
                                    </p:animEffect>
                                  </p:childTnLst>
                                </p:cTn>
                              </p:par>
                              <p:par>
                                <p:cTn id="8" presetID="10" presetClass="entr" presetSubtype="0"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3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2411760" y="147696"/>
            <a:ext cx="4464496" cy="720080"/>
          </a:xfrm>
          <a:solidFill>
            <a:srgbClr val="FFCCFF"/>
          </a:solidFill>
          <a:ln w="28575">
            <a:solidFill>
              <a:srgbClr val="FF66FF"/>
            </a:solidFill>
          </a:ln>
        </p:spPr>
        <p:txBody>
          <a:bodyPr>
            <a:normAutofit fontScale="90000"/>
          </a:bodyPr>
          <a:lstStyle/>
          <a:p>
            <a:pPr algn="ctr"/>
            <a:r>
              <a:rPr lang="ar-EG" b="1" dirty="0" smtClean="0"/>
              <a:t>المحاور</a:t>
            </a:r>
            <a:endParaRPr lang="en-US" b="1" dirty="0"/>
          </a:p>
        </p:txBody>
      </p:sp>
      <p:sp>
        <p:nvSpPr>
          <p:cNvPr id="3" name="Content Placeholder 2"/>
          <p:cNvSpPr>
            <a:spLocks noGrp="1"/>
          </p:cNvSpPr>
          <p:nvPr>
            <p:ph idx="1"/>
          </p:nvPr>
        </p:nvSpPr>
        <p:spPr>
          <a:xfrm>
            <a:off x="395536" y="1340768"/>
            <a:ext cx="8424936" cy="504056"/>
          </a:xfrm>
        </p:spPr>
        <p:style>
          <a:lnRef idx="1">
            <a:schemeClr val="accent2"/>
          </a:lnRef>
          <a:fillRef idx="2">
            <a:schemeClr val="accent2"/>
          </a:fillRef>
          <a:effectRef idx="1">
            <a:schemeClr val="accent2"/>
          </a:effectRef>
          <a:fontRef idx="minor">
            <a:schemeClr val="dk1"/>
          </a:fontRef>
        </p:style>
        <p:txBody>
          <a:bodyPr>
            <a:normAutofit fontScale="85000" lnSpcReduction="20000"/>
          </a:bodyPr>
          <a:lstStyle/>
          <a:p>
            <a:pPr marL="0" indent="0">
              <a:buNone/>
            </a:pPr>
            <a:r>
              <a:rPr lang="ar-SA" sz="3600" b="1" dirty="0"/>
              <a:t>مفهوم استراتيجية </a:t>
            </a:r>
            <a:r>
              <a:rPr lang="ar-SA" sz="3600" b="1" dirty="0" smtClean="0"/>
              <a:t>اللعب</a:t>
            </a:r>
            <a:endParaRPr lang="en-US" sz="3600" b="1" dirty="0">
              <a:latin typeface="Arial" pitchFamily="34" charset="0"/>
              <a:cs typeface="+mj-cs"/>
            </a:endParaRPr>
          </a:p>
        </p:txBody>
      </p:sp>
      <p:sp>
        <p:nvSpPr>
          <p:cNvPr id="4" name="Rectangle 3"/>
          <p:cNvSpPr/>
          <p:nvPr/>
        </p:nvSpPr>
        <p:spPr>
          <a:xfrm>
            <a:off x="395536" y="2281227"/>
            <a:ext cx="8352928" cy="584775"/>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r>
              <a:rPr lang="ar-SA" sz="3200" b="1" dirty="0"/>
              <a:t>مميزات استراتيجية التعلم </a:t>
            </a:r>
            <a:r>
              <a:rPr lang="ar-SA" sz="3200" b="1" dirty="0" smtClean="0"/>
              <a:t>باللعب</a:t>
            </a:r>
            <a:endParaRPr lang="ar-SA" sz="3100" b="1" dirty="0">
              <a:cs typeface="+mj-cs"/>
            </a:endParaRPr>
          </a:p>
        </p:txBody>
      </p:sp>
      <p:sp>
        <p:nvSpPr>
          <p:cNvPr id="5" name="Rectangle 4"/>
          <p:cNvSpPr/>
          <p:nvPr/>
        </p:nvSpPr>
        <p:spPr>
          <a:xfrm>
            <a:off x="420616" y="3204265"/>
            <a:ext cx="8352928" cy="584775"/>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r>
              <a:rPr lang="ar-SA" sz="3200" b="1" dirty="0"/>
              <a:t>أنواع التعلم عن طريق </a:t>
            </a:r>
            <a:r>
              <a:rPr lang="ar-SA" sz="3200" b="1" dirty="0" smtClean="0"/>
              <a:t>اللعب</a:t>
            </a:r>
            <a:endParaRPr lang="ar-SA" sz="3200" dirty="0">
              <a:effectLst>
                <a:outerShdw blurRad="38100" dist="38100" dir="2700000" algn="tl">
                  <a:srgbClr val="000000">
                    <a:alpha val="43137"/>
                  </a:srgbClr>
                </a:outerShdw>
              </a:effectLst>
              <a:cs typeface="+mj-cs"/>
            </a:endParaRPr>
          </a:p>
        </p:txBody>
      </p:sp>
      <p:sp>
        <p:nvSpPr>
          <p:cNvPr id="7" name="Rectangle 6"/>
          <p:cNvSpPr/>
          <p:nvPr/>
        </p:nvSpPr>
        <p:spPr>
          <a:xfrm>
            <a:off x="369401" y="4257773"/>
            <a:ext cx="8352928" cy="584775"/>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r>
              <a:rPr lang="ar-SA" sz="3200" b="1" dirty="0"/>
              <a:t>مراحل وخطوات تطبيق استراتيجية التعلم </a:t>
            </a:r>
            <a:r>
              <a:rPr lang="ar-SA" sz="3200" b="1" dirty="0" smtClean="0"/>
              <a:t>باللعب</a:t>
            </a:r>
            <a:endParaRPr lang="ar-SA" sz="3200" dirty="0">
              <a:effectLst>
                <a:outerShdw blurRad="38100" dist="38100" dir="2700000" algn="tl">
                  <a:srgbClr val="000000">
                    <a:alpha val="43137"/>
                  </a:srgbClr>
                </a:outerShdw>
              </a:effectLst>
              <a:cs typeface="+mj-cs"/>
            </a:endParaRP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60232" y="5013176"/>
            <a:ext cx="1844824" cy="1584176"/>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8494431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up)">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2"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wipe(right)">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2"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wipe(right)">
                                      <p:cBhvr>
                                        <p:cTn id="27" dur="500"/>
                                        <p:tgtEl>
                                          <p:spTgt spid="7"/>
                                        </p:tgtEl>
                                      </p:cBhvr>
                                    </p:animEffect>
                                  </p:childTnLst>
                                </p:cTn>
                              </p:par>
                              <p:par>
                                <p:cTn id="28" presetID="10" presetClass="entr" presetSubtype="0" fill="hold" nodeType="withEffect">
                                  <p:stCondLst>
                                    <p:cond delay="0"/>
                                  </p:stCondLst>
                                  <p:childTnLst>
                                    <p:set>
                                      <p:cBhvr>
                                        <p:cTn id="29" dur="1" fill="hold">
                                          <p:stCondLst>
                                            <p:cond delay="0"/>
                                          </p:stCondLst>
                                        </p:cTn>
                                        <p:tgtEl>
                                          <p:spTgt spid="2051"/>
                                        </p:tgtEl>
                                        <p:attrNameLst>
                                          <p:attrName>style.visibility</p:attrName>
                                        </p:attrNameLst>
                                      </p:cBhvr>
                                      <p:to>
                                        <p:strVal val="visible"/>
                                      </p:to>
                                    </p:set>
                                    <p:animEffect transition="in" filter="fade">
                                      <p:cBhvr>
                                        <p:cTn id="30" dur="500"/>
                                        <p:tgtEl>
                                          <p:spTgt spid="20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7" grpId="0" animBg="1"/>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Rectangle 5"/>
          <p:cNvSpPr/>
          <p:nvPr/>
        </p:nvSpPr>
        <p:spPr>
          <a:xfrm>
            <a:off x="467544" y="1484784"/>
            <a:ext cx="8280920" cy="3270126"/>
          </a:xfrm>
          <a:prstGeom prst="rect">
            <a:avLst/>
          </a:prstGeom>
          <a:effectLst>
            <a:glow rad="228600">
              <a:schemeClr val="accent5">
                <a:satMod val="175000"/>
                <a:alpha val="40000"/>
              </a:schemeClr>
            </a:glow>
          </a:effectLst>
        </p:spPr>
        <p:style>
          <a:lnRef idx="2">
            <a:schemeClr val="accent1"/>
          </a:lnRef>
          <a:fillRef idx="1">
            <a:schemeClr val="lt1"/>
          </a:fillRef>
          <a:effectRef idx="0">
            <a:schemeClr val="accent1"/>
          </a:effectRef>
          <a:fontRef idx="minor">
            <a:schemeClr val="dk1"/>
          </a:fontRef>
        </p:style>
        <p:txBody>
          <a:bodyPr wrap="square">
            <a:spAutoFit/>
          </a:bodyPr>
          <a:lstStyle/>
          <a:p>
            <a:pPr>
              <a:lnSpc>
                <a:spcPct val="150000"/>
              </a:lnSpc>
            </a:pPr>
            <a:r>
              <a:rPr lang="ar-SA" sz="2800" b="1" dirty="0"/>
              <a:t>هي استراتيجية تعليمية حديثة تعمل على إثارة نشاط المتعلم وسلوكه وتساعده على زيادة الرغبة نحو التعلم كما أنها تسعى بدورها في تحقيق أهداف تعليمية معينة مسبقة الوضع والتعلم باللعب نشاط ليس عشوائي أو ارتجالي بل قائم على أسس وموجه نحو المتعلمين ليستغل الطفل من خلاله أنشطة التعلم واكتساب المعارف والمهارات </a:t>
            </a:r>
            <a:r>
              <a:rPr lang="ar-SA" sz="2800" b="1" dirty="0" smtClean="0"/>
              <a:t>المفيدة</a:t>
            </a:r>
            <a:endParaRPr lang="ar-SA" sz="2800" b="1" dirty="0">
              <a:solidFill>
                <a:srgbClr val="7030A0"/>
              </a:solidFill>
              <a:cs typeface="+mj-cs"/>
            </a:endParaRPr>
          </a:p>
        </p:txBody>
      </p:sp>
      <p:sp>
        <p:nvSpPr>
          <p:cNvPr id="7" name="Content Placeholder 2"/>
          <p:cNvSpPr>
            <a:spLocks noGrp="1"/>
          </p:cNvSpPr>
          <p:nvPr>
            <p:ph idx="1"/>
          </p:nvPr>
        </p:nvSpPr>
        <p:spPr>
          <a:xfrm>
            <a:off x="446482" y="476672"/>
            <a:ext cx="8424936" cy="504056"/>
          </a:xfrm>
        </p:spPr>
        <p:style>
          <a:lnRef idx="1">
            <a:schemeClr val="accent2"/>
          </a:lnRef>
          <a:fillRef idx="2">
            <a:schemeClr val="accent2"/>
          </a:fillRef>
          <a:effectRef idx="1">
            <a:schemeClr val="accent2"/>
          </a:effectRef>
          <a:fontRef idx="minor">
            <a:schemeClr val="dk1"/>
          </a:fontRef>
        </p:style>
        <p:txBody>
          <a:bodyPr>
            <a:normAutofit fontScale="85000" lnSpcReduction="20000"/>
          </a:bodyPr>
          <a:lstStyle/>
          <a:p>
            <a:pPr marL="0" indent="0">
              <a:buNone/>
            </a:pPr>
            <a:r>
              <a:rPr lang="ar-SA" sz="3600" b="1" dirty="0"/>
              <a:t>مفهوم استراتيجية </a:t>
            </a:r>
            <a:r>
              <a:rPr lang="ar-SA" sz="3600" b="1" dirty="0" smtClean="0"/>
              <a:t>اللعب</a:t>
            </a:r>
            <a:endParaRPr lang="en-US" sz="3600" b="1" dirty="0">
              <a:latin typeface="Arial" pitchFamily="34" charset="0"/>
              <a:cs typeface="+mj-cs"/>
            </a:endParaRP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585" y="5085184"/>
            <a:ext cx="1845340" cy="1772816"/>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0972392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right)">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6">
                                            <p:bg/>
                                          </p:spTgt>
                                        </p:tgtEl>
                                        <p:attrNameLst>
                                          <p:attrName>style.visibility</p:attrName>
                                        </p:attrNameLst>
                                      </p:cBhvr>
                                      <p:to>
                                        <p:strVal val="visible"/>
                                      </p:to>
                                    </p:set>
                                    <p:animEffect transition="in" filter="wipe(right)">
                                      <p:cBhvr>
                                        <p:cTn id="12" dur="500"/>
                                        <p:tgtEl>
                                          <p:spTgt spid="6">
                                            <p:bg/>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6">
                                            <p:txEl>
                                              <p:pRg st="0" end="0"/>
                                            </p:txEl>
                                          </p:spTgt>
                                        </p:tgtEl>
                                        <p:attrNameLst>
                                          <p:attrName>style.visibility</p:attrName>
                                        </p:attrNameLst>
                                      </p:cBhvr>
                                      <p:to>
                                        <p:strVal val="visible"/>
                                      </p:to>
                                    </p:set>
                                    <p:animEffect transition="in" filter="wipe(right)">
                                      <p:cBhvr>
                                        <p:cTn id="17" dur="500"/>
                                        <p:tgtEl>
                                          <p:spTgt spid="6">
                                            <p:txEl>
                                              <p:pRg st="0" end="0"/>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4098"/>
                                        </p:tgtEl>
                                        <p:attrNameLst>
                                          <p:attrName>style.visibility</p:attrName>
                                        </p:attrNameLst>
                                      </p:cBhvr>
                                      <p:to>
                                        <p:strVal val="visible"/>
                                      </p:to>
                                    </p:set>
                                    <p:animEffect transition="in" filter="fade">
                                      <p:cBhvr>
                                        <p:cTn id="20" dur="500"/>
                                        <p:tgtEl>
                                          <p:spTgt spid="40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nimBg="1"/>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Rectangle 5"/>
          <p:cNvSpPr/>
          <p:nvPr/>
        </p:nvSpPr>
        <p:spPr>
          <a:xfrm>
            <a:off x="107504" y="1124744"/>
            <a:ext cx="8856984" cy="5324535"/>
          </a:xfrm>
          <a:prstGeom prst="rect">
            <a:avLst/>
          </a:prstGeom>
          <a:ln>
            <a:solidFill>
              <a:srgbClr val="FF0000"/>
            </a:solidFill>
          </a:ln>
          <a:effectLst>
            <a:glow rad="101600">
              <a:schemeClr val="accent5">
                <a:satMod val="175000"/>
                <a:alpha val="40000"/>
              </a:schemeClr>
            </a:glow>
          </a:effectLst>
        </p:spPr>
        <p:style>
          <a:lnRef idx="2">
            <a:schemeClr val="accent1"/>
          </a:lnRef>
          <a:fillRef idx="1">
            <a:schemeClr val="lt1"/>
          </a:fillRef>
          <a:effectRef idx="0">
            <a:schemeClr val="accent1"/>
          </a:effectRef>
          <a:fontRef idx="minor">
            <a:schemeClr val="dk1"/>
          </a:fontRef>
        </p:style>
        <p:txBody>
          <a:bodyPr wrap="square">
            <a:spAutoFit/>
          </a:bodyPr>
          <a:lstStyle/>
          <a:p>
            <a:pPr marL="457200" indent="-457200" algn="just">
              <a:buFont typeface="Arial" pitchFamily="34" charset="0"/>
              <a:buChar char="•"/>
            </a:pPr>
            <a:r>
              <a:rPr lang="ar-SA" sz="3400" b="1" dirty="0">
                <a:solidFill>
                  <a:srgbClr val="00B050"/>
                </a:solidFill>
                <a:cs typeface="+mj-cs"/>
              </a:rPr>
              <a:t>تنمية الحس الخيالي لدى المتعلمين. </a:t>
            </a:r>
            <a:endParaRPr lang="en-US" sz="3400" b="1" dirty="0" smtClean="0">
              <a:solidFill>
                <a:srgbClr val="00B050"/>
              </a:solidFill>
              <a:cs typeface="+mj-cs"/>
            </a:endParaRPr>
          </a:p>
          <a:p>
            <a:pPr marL="457200" indent="-457200" algn="just">
              <a:buFont typeface="Arial" pitchFamily="34" charset="0"/>
              <a:buChar char="•"/>
            </a:pPr>
            <a:r>
              <a:rPr lang="ar-SA" sz="3400" b="1" dirty="0" smtClean="0">
                <a:solidFill>
                  <a:srgbClr val="00B050"/>
                </a:solidFill>
                <a:cs typeface="+mj-cs"/>
              </a:rPr>
              <a:t>القدرة </a:t>
            </a:r>
            <a:r>
              <a:rPr lang="ar-SA" sz="3400" b="1" dirty="0">
                <a:solidFill>
                  <a:srgbClr val="00B050"/>
                </a:solidFill>
                <a:cs typeface="+mj-cs"/>
              </a:rPr>
              <a:t>على حل المشاكل التي يمر بها المتعلم سواء في الحياة العلمية والعملية. </a:t>
            </a:r>
            <a:endParaRPr lang="en-US" sz="3400" b="1" dirty="0" smtClean="0">
              <a:solidFill>
                <a:srgbClr val="00B050"/>
              </a:solidFill>
              <a:cs typeface="+mj-cs"/>
            </a:endParaRPr>
          </a:p>
          <a:p>
            <a:pPr marL="457200" indent="-457200" algn="just">
              <a:buFont typeface="Arial" pitchFamily="34" charset="0"/>
              <a:buChar char="•"/>
            </a:pPr>
            <a:r>
              <a:rPr lang="ar-SA" sz="3400" b="1" dirty="0" smtClean="0">
                <a:solidFill>
                  <a:srgbClr val="00B050"/>
                </a:solidFill>
                <a:cs typeface="+mj-cs"/>
              </a:rPr>
              <a:t>تطور </a:t>
            </a:r>
            <a:r>
              <a:rPr lang="ar-SA" sz="3400" b="1" dirty="0">
                <a:solidFill>
                  <a:srgbClr val="00B050"/>
                </a:solidFill>
                <a:cs typeface="+mj-cs"/>
              </a:rPr>
              <a:t>اللغة الواضح لدى المتعلمين بطريقة الألعاب التعليمية. </a:t>
            </a:r>
            <a:endParaRPr lang="en-US" sz="3400" b="1" dirty="0" smtClean="0">
              <a:solidFill>
                <a:srgbClr val="00B050"/>
              </a:solidFill>
              <a:cs typeface="+mj-cs"/>
            </a:endParaRPr>
          </a:p>
          <a:p>
            <a:pPr marL="457200" indent="-457200" algn="just">
              <a:buFont typeface="Arial" pitchFamily="34" charset="0"/>
              <a:buChar char="•"/>
            </a:pPr>
            <a:r>
              <a:rPr lang="ar-SA" sz="3400" b="1" dirty="0" smtClean="0">
                <a:solidFill>
                  <a:srgbClr val="00B050"/>
                </a:solidFill>
                <a:cs typeface="+mj-cs"/>
              </a:rPr>
              <a:t>محو </a:t>
            </a:r>
            <a:r>
              <a:rPr lang="ar-SA" sz="3400" b="1" dirty="0">
                <a:solidFill>
                  <a:srgbClr val="00B050"/>
                </a:solidFill>
                <a:cs typeface="+mj-cs"/>
              </a:rPr>
              <a:t>الأمية الفكرية. </a:t>
            </a:r>
            <a:endParaRPr lang="en-US" sz="3400" b="1" dirty="0" smtClean="0">
              <a:solidFill>
                <a:srgbClr val="00B050"/>
              </a:solidFill>
              <a:cs typeface="+mj-cs"/>
            </a:endParaRPr>
          </a:p>
          <a:p>
            <a:pPr marL="457200" indent="-457200" algn="just">
              <a:buFont typeface="Arial" pitchFamily="34" charset="0"/>
              <a:buChar char="•"/>
            </a:pPr>
            <a:r>
              <a:rPr lang="ar-SA" sz="3400" b="1" dirty="0" smtClean="0">
                <a:solidFill>
                  <a:srgbClr val="00B050"/>
                </a:solidFill>
                <a:cs typeface="+mj-cs"/>
              </a:rPr>
              <a:t>تنمية </a:t>
            </a:r>
            <a:r>
              <a:rPr lang="ar-SA" sz="3400" b="1" dirty="0">
                <a:solidFill>
                  <a:srgbClr val="00B050"/>
                </a:solidFill>
                <a:cs typeface="+mj-cs"/>
              </a:rPr>
              <a:t>التفكير الإبداعي والإبتكاري. </a:t>
            </a:r>
            <a:endParaRPr lang="en-US" sz="3400" b="1" dirty="0" smtClean="0">
              <a:solidFill>
                <a:srgbClr val="00B050"/>
              </a:solidFill>
              <a:cs typeface="+mj-cs"/>
            </a:endParaRPr>
          </a:p>
          <a:p>
            <a:pPr marL="457200" indent="-457200" algn="just">
              <a:buFont typeface="Arial" pitchFamily="34" charset="0"/>
              <a:buChar char="•"/>
            </a:pPr>
            <a:r>
              <a:rPr lang="ar-SA" sz="3400" b="1" dirty="0" smtClean="0">
                <a:solidFill>
                  <a:srgbClr val="00B050"/>
                </a:solidFill>
                <a:cs typeface="+mj-cs"/>
              </a:rPr>
              <a:t>يسهم </a:t>
            </a:r>
            <a:r>
              <a:rPr lang="ar-SA" sz="3400" b="1" dirty="0">
                <a:solidFill>
                  <a:srgbClr val="00B050"/>
                </a:solidFill>
                <a:cs typeface="+mj-cs"/>
              </a:rPr>
              <a:t>التعلم عن طريق اللعب في تنمية الإستكشاف وحب الإستطلاع. </a:t>
            </a:r>
            <a:endParaRPr lang="ar-EG" sz="3400" b="1" dirty="0" smtClean="0">
              <a:solidFill>
                <a:srgbClr val="00B050"/>
              </a:solidFill>
              <a:cs typeface="+mj-cs"/>
            </a:endParaRPr>
          </a:p>
          <a:p>
            <a:pPr marL="457200" indent="-457200" algn="just">
              <a:buFont typeface="Arial" pitchFamily="34" charset="0"/>
              <a:buChar char="•"/>
            </a:pPr>
            <a:r>
              <a:rPr lang="ar-SA" sz="3400" b="1" dirty="0" smtClean="0">
                <a:solidFill>
                  <a:srgbClr val="00B050"/>
                </a:solidFill>
                <a:cs typeface="+mj-cs"/>
              </a:rPr>
              <a:t>زيادة </a:t>
            </a:r>
            <a:r>
              <a:rPr lang="ar-SA" sz="3400" b="1" dirty="0">
                <a:solidFill>
                  <a:srgbClr val="00B050"/>
                </a:solidFill>
                <a:cs typeface="+mj-cs"/>
              </a:rPr>
              <a:t>دافعية المتعلمين نحو التعلم. </a:t>
            </a:r>
            <a:endParaRPr lang="en-US" sz="3400" b="1" dirty="0" smtClean="0">
              <a:solidFill>
                <a:srgbClr val="00B050"/>
              </a:solidFill>
              <a:cs typeface="+mj-cs"/>
            </a:endParaRPr>
          </a:p>
          <a:p>
            <a:pPr marL="457200" indent="-457200" algn="just">
              <a:buFont typeface="Arial" pitchFamily="34" charset="0"/>
              <a:buChar char="•"/>
            </a:pPr>
            <a:r>
              <a:rPr lang="ar-SA" sz="3400" b="1" dirty="0" smtClean="0">
                <a:solidFill>
                  <a:srgbClr val="00B050"/>
                </a:solidFill>
                <a:cs typeface="+mj-cs"/>
              </a:rPr>
              <a:t>كسر </a:t>
            </a:r>
            <a:r>
              <a:rPr lang="ar-SA" sz="3400" b="1" dirty="0">
                <a:solidFill>
                  <a:srgbClr val="00B050"/>
                </a:solidFill>
                <a:cs typeface="+mj-cs"/>
              </a:rPr>
              <a:t>ملل وجمود العملية التقليدية. </a:t>
            </a:r>
            <a:endParaRPr lang="en-US" sz="3400" b="1" dirty="0" smtClean="0">
              <a:solidFill>
                <a:srgbClr val="00B050"/>
              </a:solidFill>
              <a:cs typeface="+mj-cs"/>
            </a:endParaRPr>
          </a:p>
          <a:p>
            <a:pPr marL="457200" indent="-457200" algn="just">
              <a:buFont typeface="Arial" pitchFamily="34" charset="0"/>
              <a:buChar char="•"/>
            </a:pPr>
            <a:r>
              <a:rPr lang="ar-SA" sz="3400" b="1" dirty="0" smtClean="0">
                <a:solidFill>
                  <a:srgbClr val="00B050"/>
                </a:solidFill>
                <a:cs typeface="+mj-cs"/>
              </a:rPr>
              <a:t>زيادة </a:t>
            </a:r>
            <a:r>
              <a:rPr lang="ar-SA" sz="3400" b="1" dirty="0">
                <a:solidFill>
                  <a:srgbClr val="00B050"/>
                </a:solidFill>
                <a:cs typeface="+mj-cs"/>
              </a:rPr>
              <a:t>الثقة بالنفس وتعزيز مبادئ التعلم التعاوني التشاركي</a:t>
            </a:r>
            <a:r>
              <a:rPr lang="ar-SA" sz="3400" b="1" dirty="0" smtClean="0">
                <a:solidFill>
                  <a:srgbClr val="00B050"/>
                </a:solidFill>
                <a:cs typeface="+mj-cs"/>
              </a:rPr>
              <a:t>.</a:t>
            </a:r>
            <a:endParaRPr lang="ar-SA" sz="3400" b="1" dirty="0">
              <a:solidFill>
                <a:srgbClr val="00B050"/>
              </a:solidFill>
              <a:cs typeface="+mj-cs"/>
            </a:endParaRPr>
          </a:p>
        </p:txBody>
      </p:sp>
      <p:sp>
        <p:nvSpPr>
          <p:cNvPr id="7" name="Rectangle 6"/>
          <p:cNvSpPr/>
          <p:nvPr/>
        </p:nvSpPr>
        <p:spPr>
          <a:xfrm>
            <a:off x="411131" y="404664"/>
            <a:ext cx="8352928" cy="584775"/>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r>
              <a:rPr lang="ar-SA" sz="3200" b="1" dirty="0"/>
              <a:t>مميزات استراتيجية التعلم </a:t>
            </a:r>
            <a:r>
              <a:rPr lang="ar-SA" sz="3200" b="1" dirty="0" smtClean="0"/>
              <a:t>باللعب</a:t>
            </a:r>
            <a:endParaRPr lang="ar-SA" sz="3100" b="1" dirty="0">
              <a:cs typeface="+mj-cs"/>
            </a:endParaRPr>
          </a:p>
        </p:txBody>
      </p:sp>
    </p:spTree>
    <p:extLst>
      <p:ext uri="{BB962C8B-B14F-4D97-AF65-F5344CB8AC3E}">
        <p14:creationId xmlns:p14="http://schemas.microsoft.com/office/powerpoint/2010/main" val="346313174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up)">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6">
                                            <p:bg/>
                                          </p:spTgt>
                                        </p:tgtEl>
                                        <p:attrNameLst>
                                          <p:attrName>style.visibility</p:attrName>
                                        </p:attrNameLst>
                                      </p:cBhvr>
                                      <p:to>
                                        <p:strVal val="visible"/>
                                      </p:to>
                                    </p:set>
                                    <p:animEffect transition="in" filter="wipe(right)">
                                      <p:cBhvr>
                                        <p:cTn id="12" dur="500"/>
                                        <p:tgtEl>
                                          <p:spTgt spid="6">
                                            <p:bg/>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6">
                                            <p:txEl>
                                              <p:pRg st="0" end="0"/>
                                            </p:txEl>
                                          </p:spTgt>
                                        </p:tgtEl>
                                        <p:attrNameLst>
                                          <p:attrName>style.visibility</p:attrName>
                                        </p:attrNameLst>
                                      </p:cBhvr>
                                      <p:to>
                                        <p:strVal val="visible"/>
                                      </p:to>
                                    </p:set>
                                    <p:animEffect transition="in" filter="wipe(right)">
                                      <p:cBhvr>
                                        <p:cTn id="17" dur="500"/>
                                        <p:tgtEl>
                                          <p:spTgt spid="6">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2" fill="hold" grpId="0" nodeType="clickEffect">
                                  <p:stCondLst>
                                    <p:cond delay="0"/>
                                  </p:stCondLst>
                                  <p:childTnLst>
                                    <p:set>
                                      <p:cBhvr>
                                        <p:cTn id="21" dur="1" fill="hold">
                                          <p:stCondLst>
                                            <p:cond delay="0"/>
                                          </p:stCondLst>
                                        </p:cTn>
                                        <p:tgtEl>
                                          <p:spTgt spid="6">
                                            <p:txEl>
                                              <p:pRg st="1" end="1"/>
                                            </p:txEl>
                                          </p:spTgt>
                                        </p:tgtEl>
                                        <p:attrNameLst>
                                          <p:attrName>style.visibility</p:attrName>
                                        </p:attrNameLst>
                                      </p:cBhvr>
                                      <p:to>
                                        <p:strVal val="visible"/>
                                      </p:to>
                                    </p:set>
                                    <p:animEffect transition="in" filter="wipe(right)">
                                      <p:cBhvr>
                                        <p:cTn id="22" dur="500"/>
                                        <p:tgtEl>
                                          <p:spTgt spid="6">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2" fill="hold" grpId="0" nodeType="clickEffect">
                                  <p:stCondLst>
                                    <p:cond delay="0"/>
                                  </p:stCondLst>
                                  <p:childTnLst>
                                    <p:set>
                                      <p:cBhvr>
                                        <p:cTn id="26" dur="1" fill="hold">
                                          <p:stCondLst>
                                            <p:cond delay="0"/>
                                          </p:stCondLst>
                                        </p:cTn>
                                        <p:tgtEl>
                                          <p:spTgt spid="6">
                                            <p:txEl>
                                              <p:pRg st="2" end="2"/>
                                            </p:txEl>
                                          </p:spTgt>
                                        </p:tgtEl>
                                        <p:attrNameLst>
                                          <p:attrName>style.visibility</p:attrName>
                                        </p:attrNameLst>
                                      </p:cBhvr>
                                      <p:to>
                                        <p:strVal val="visible"/>
                                      </p:to>
                                    </p:set>
                                    <p:animEffect transition="in" filter="wipe(right)">
                                      <p:cBhvr>
                                        <p:cTn id="27" dur="500"/>
                                        <p:tgtEl>
                                          <p:spTgt spid="6">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2" fill="hold" grpId="0" nodeType="clickEffect">
                                  <p:stCondLst>
                                    <p:cond delay="0"/>
                                  </p:stCondLst>
                                  <p:childTnLst>
                                    <p:set>
                                      <p:cBhvr>
                                        <p:cTn id="31" dur="1" fill="hold">
                                          <p:stCondLst>
                                            <p:cond delay="0"/>
                                          </p:stCondLst>
                                        </p:cTn>
                                        <p:tgtEl>
                                          <p:spTgt spid="6">
                                            <p:txEl>
                                              <p:pRg st="3" end="3"/>
                                            </p:txEl>
                                          </p:spTgt>
                                        </p:tgtEl>
                                        <p:attrNameLst>
                                          <p:attrName>style.visibility</p:attrName>
                                        </p:attrNameLst>
                                      </p:cBhvr>
                                      <p:to>
                                        <p:strVal val="visible"/>
                                      </p:to>
                                    </p:set>
                                    <p:animEffect transition="in" filter="wipe(right)">
                                      <p:cBhvr>
                                        <p:cTn id="32" dur="500"/>
                                        <p:tgtEl>
                                          <p:spTgt spid="6">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2" fill="hold" grpId="0" nodeType="clickEffect">
                                  <p:stCondLst>
                                    <p:cond delay="0"/>
                                  </p:stCondLst>
                                  <p:childTnLst>
                                    <p:set>
                                      <p:cBhvr>
                                        <p:cTn id="36" dur="1" fill="hold">
                                          <p:stCondLst>
                                            <p:cond delay="0"/>
                                          </p:stCondLst>
                                        </p:cTn>
                                        <p:tgtEl>
                                          <p:spTgt spid="6">
                                            <p:txEl>
                                              <p:pRg st="4" end="4"/>
                                            </p:txEl>
                                          </p:spTgt>
                                        </p:tgtEl>
                                        <p:attrNameLst>
                                          <p:attrName>style.visibility</p:attrName>
                                        </p:attrNameLst>
                                      </p:cBhvr>
                                      <p:to>
                                        <p:strVal val="visible"/>
                                      </p:to>
                                    </p:set>
                                    <p:animEffect transition="in" filter="wipe(right)">
                                      <p:cBhvr>
                                        <p:cTn id="37" dur="500"/>
                                        <p:tgtEl>
                                          <p:spTgt spid="6">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2" fill="hold" grpId="0" nodeType="clickEffect">
                                  <p:stCondLst>
                                    <p:cond delay="0"/>
                                  </p:stCondLst>
                                  <p:childTnLst>
                                    <p:set>
                                      <p:cBhvr>
                                        <p:cTn id="41" dur="1" fill="hold">
                                          <p:stCondLst>
                                            <p:cond delay="0"/>
                                          </p:stCondLst>
                                        </p:cTn>
                                        <p:tgtEl>
                                          <p:spTgt spid="6">
                                            <p:txEl>
                                              <p:pRg st="5" end="5"/>
                                            </p:txEl>
                                          </p:spTgt>
                                        </p:tgtEl>
                                        <p:attrNameLst>
                                          <p:attrName>style.visibility</p:attrName>
                                        </p:attrNameLst>
                                      </p:cBhvr>
                                      <p:to>
                                        <p:strVal val="visible"/>
                                      </p:to>
                                    </p:set>
                                    <p:animEffect transition="in" filter="wipe(right)">
                                      <p:cBhvr>
                                        <p:cTn id="42" dur="500"/>
                                        <p:tgtEl>
                                          <p:spTgt spid="6">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2" fill="hold" grpId="0" nodeType="clickEffect">
                                  <p:stCondLst>
                                    <p:cond delay="0"/>
                                  </p:stCondLst>
                                  <p:childTnLst>
                                    <p:set>
                                      <p:cBhvr>
                                        <p:cTn id="46" dur="1" fill="hold">
                                          <p:stCondLst>
                                            <p:cond delay="0"/>
                                          </p:stCondLst>
                                        </p:cTn>
                                        <p:tgtEl>
                                          <p:spTgt spid="6">
                                            <p:txEl>
                                              <p:pRg st="6" end="6"/>
                                            </p:txEl>
                                          </p:spTgt>
                                        </p:tgtEl>
                                        <p:attrNameLst>
                                          <p:attrName>style.visibility</p:attrName>
                                        </p:attrNameLst>
                                      </p:cBhvr>
                                      <p:to>
                                        <p:strVal val="visible"/>
                                      </p:to>
                                    </p:set>
                                    <p:animEffect transition="in" filter="wipe(right)">
                                      <p:cBhvr>
                                        <p:cTn id="47" dur="500"/>
                                        <p:tgtEl>
                                          <p:spTgt spid="6">
                                            <p:txEl>
                                              <p:pRg st="6" end="6"/>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2" fill="hold" grpId="0" nodeType="clickEffect">
                                  <p:stCondLst>
                                    <p:cond delay="0"/>
                                  </p:stCondLst>
                                  <p:childTnLst>
                                    <p:set>
                                      <p:cBhvr>
                                        <p:cTn id="51" dur="1" fill="hold">
                                          <p:stCondLst>
                                            <p:cond delay="0"/>
                                          </p:stCondLst>
                                        </p:cTn>
                                        <p:tgtEl>
                                          <p:spTgt spid="6">
                                            <p:txEl>
                                              <p:pRg st="7" end="7"/>
                                            </p:txEl>
                                          </p:spTgt>
                                        </p:tgtEl>
                                        <p:attrNameLst>
                                          <p:attrName>style.visibility</p:attrName>
                                        </p:attrNameLst>
                                      </p:cBhvr>
                                      <p:to>
                                        <p:strVal val="visible"/>
                                      </p:to>
                                    </p:set>
                                    <p:animEffect transition="in" filter="wipe(right)">
                                      <p:cBhvr>
                                        <p:cTn id="52" dur="500"/>
                                        <p:tgtEl>
                                          <p:spTgt spid="6">
                                            <p:txEl>
                                              <p:pRg st="7" end="7"/>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2" fill="hold" grpId="0" nodeType="clickEffect">
                                  <p:stCondLst>
                                    <p:cond delay="0"/>
                                  </p:stCondLst>
                                  <p:childTnLst>
                                    <p:set>
                                      <p:cBhvr>
                                        <p:cTn id="56" dur="1" fill="hold">
                                          <p:stCondLst>
                                            <p:cond delay="0"/>
                                          </p:stCondLst>
                                        </p:cTn>
                                        <p:tgtEl>
                                          <p:spTgt spid="6">
                                            <p:txEl>
                                              <p:pRg st="8" end="8"/>
                                            </p:txEl>
                                          </p:spTgt>
                                        </p:tgtEl>
                                        <p:attrNameLst>
                                          <p:attrName>style.visibility</p:attrName>
                                        </p:attrNameLst>
                                      </p:cBhvr>
                                      <p:to>
                                        <p:strVal val="visible"/>
                                      </p:to>
                                    </p:set>
                                    <p:animEffect transition="in" filter="wipe(right)">
                                      <p:cBhvr>
                                        <p:cTn id="57" dur="500"/>
                                        <p:tgtEl>
                                          <p:spTgt spid="6">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nimBg="1"/>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Rectangle 5"/>
          <p:cNvSpPr/>
          <p:nvPr/>
        </p:nvSpPr>
        <p:spPr>
          <a:xfrm>
            <a:off x="683568" y="2924944"/>
            <a:ext cx="7920880" cy="3231654"/>
          </a:xfrm>
          <a:prstGeom prst="rect">
            <a:avLst/>
          </a:prstGeom>
          <a:ln/>
          <a:effectLst>
            <a:glow rad="139700">
              <a:schemeClr val="accent5">
                <a:satMod val="175000"/>
                <a:alpha val="40000"/>
              </a:schemeClr>
            </a:glow>
          </a:effectLst>
        </p:spPr>
        <p:style>
          <a:lnRef idx="2">
            <a:schemeClr val="dk1"/>
          </a:lnRef>
          <a:fillRef idx="1">
            <a:schemeClr val="lt1"/>
          </a:fillRef>
          <a:effectRef idx="0">
            <a:schemeClr val="dk1"/>
          </a:effectRef>
          <a:fontRef idx="minor">
            <a:schemeClr val="dk1"/>
          </a:fontRef>
        </p:style>
        <p:txBody>
          <a:bodyPr wrap="square">
            <a:spAutoFit/>
          </a:bodyPr>
          <a:lstStyle/>
          <a:p>
            <a:r>
              <a:rPr lang="ar-SA" sz="3400" b="1" u="sng" dirty="0">
                <a:solidFill>
                  <a:srgbClr val="0070C0"/>
                </a:solidFill>
                <a:cs typeface="+mj-cs"/>
              </a:rPr>
              <a:t>استراتيجية الاكتشاف </a:t>
            </a:r>
            <a:endParaRPr lang="en-US" sz="3400" b="1" u="sng" dirty="0" smtClean="0">
              <a:solidFill>
                <a:srgbClr val="0070C0"/>
              </a:solidFill>
              <a:cs typeface="+mj-cs"/>
            </a:endParaRPr>
          </a:p>
          <a:p>
            <a:r>
              <a:rPr lang="ar-SA" sz="3400" b="1" dirty="0" smtClean="0">
                <a:solidFill>
                  <a:srgbClr val="0070C0"/>
                </a:solidFill>
                <a:cs typeface="+mj-cs"/>
              </a:rPr>
              <a:t>حيث </a:t>
            </a:r>
            <a:r>
              <a:rPr lang="ar-SA" sz="3400" b="1" dirty="0">
                <a:solidFill>
                  <a:srgbClr val="0070C0"/>
                </a:solidFill>
                <a:cs typeface="+mj-cs"/>
              </a:rPr>
              <a:t>تعمل على تنمية قدرة الطفل ومهاراته وتدريبه على اكتشاف نفسه من خلال بعض الألعاب البسيطة والمركبة كاللعب بحوض الماء وصيد الأسماك البحرية وتعليمه الغطس والطفو للأشياء من خلال تلك المهارات المصغرة.</a:t>
            </a:r>
          </a:p>
          <a:p>
            <a:endParaRPr lang="ar-SA" sz="3400" b="1" dirty="0">
              <a:solidFill>
                <a:srgbClr val="0070C0"/>
              </a:solidFill>
              <a:cs typeface="+mj-cs"/>
            </a:endParaRPr>
          </a:p>
        </p:txBody>
      </p:sp>
      <p:sp>
        <p:nvSpPr>
          <p:cNvPr id="9" name="Rectangle 8"/>
          <p:cNvSpPr/>
          <p:nvPr/>
        </p:nvSpPr>
        <p:spPr>
          <a:xfrm>
            <a:off x="577244" y="476672"/>
            <a:ext cx="8352928" cy="584775"/>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r>
              <a:rPr lang="ar-SA" sz="3200" b="1" dirty="0"/>
              <a:t>أنواع التعلم عن طريق </a:t>
            </a:r>
            <a:r>
              <a:rPr lang="ar-SA" sz="3200" b="1" dirty="0" smtClean="0"/>
              <a:t>اللعب</a:t>
            </a:r>
            <a:endParaRPr lang="ar-SA" sz="3200" dirty="0">
              <a:effectLst>
                <a:outerShdw blurRad="38100" dist="38100" dir="2700000" algn="tl">
                  <a:srgbClr val="000000">
                    <a:alpha val="43137"/>
                  </a:srgbClr>
                </a:outerShdw>
              </a:effectLst>
              <a:cs typeface="+mj-cs"/>
            </a:endParaRPr>
          </a:p>
        </p:txBody>
      </p:sp>
      <p:sp>
        <p:nvSpPr>
          <p:cNvPr id="7" name="Rectangle 6"/>
          <p:cNvSpPr/>
          <p:nvPr/>
        </p:nvSpPr>
        <p:spPr>
          <a:xfrm>
            <a:off x="611560" y="1397674"/>
            <a:ext cx="8136904" cy="1077218"/>
          </a:xfrm>
          <a:prstGeom prst="rect">
            <a:avLst/>
          </a:prstGeom>
          <a:solidFill>
            <a:srgbClr val="CC0099"/>
          </a:solidFill>
        </p:spPr>
        <p:style>
          <a:lnRef idx="2">
            <a:schemeClr val="accent1"/>
          </a:lnRef>
          <a:fillRef idx="1">
            <a:schemeClr val="lt1"/>
          </a:fillRef>
          <a:effectRef idx="0">
            <a:schemeClr val="accent1"/>
          </a:effectRef>
          <a:fontRef idx="minor">
            <a:schemeClr val="dk1"/>
          </a:fontRef>
        </p:style>
        <p:txBody>
          <a:bodyPr wrap="square">
            <a:spAutoFit/>
          </a:bodyPr>
          <a:lstStyle/>
          <a:p>
            <a:r>
              <a:rPr lang="ar-SA" sz="32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للتعلم عن طريق اللعب مجموعة من الاستراتيجيات الفرعية التي تتمثل في الآتي</a:t>
            </a:r>
            <a:r>
              <a:rPr lang="ar-SA" sz="32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a:t>
            </a:r>
            <a:endParaRPr lang="ar-SA" sz="32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endParaRPr>
          </a:p>
        </p:txBody>
      </p:sp>
    </p:spTree>
    <p:extLst>
      <p:ext uri="{BB962C8B-B14F-4D97-AF65-F5344CB8AC3E}">
        <p14:creationId xmlns:p14="http://schemas.microsoft.com/office/powerpoint/2010/main" val="219540284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right)">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right)">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animBg="1"/>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Rectangle 5"/>
          <p:cNvSpPr/>
          <p:nvPr/>
        </p:nvSpPr>
        <p:spPr>
          <a:xfrm>
            <a:off x="683568" y="2924944"/>
            <a:ext cx="7920880" cy="2708434"/>
          </a:xfrm>
          <a:prstGeom prst="rect">
            <a:avLst/>
          </a:prstGeom>
          <a:ln/>
          <a:effectLst>
            <a:glow rad="139700">
              <a:schemeClr val="accent5">
                <a:satMod val="175000"/>
                <a:alpha val="40000"/>
              </a:schemeClr>
            </a:glow>
          </a:effectLst>
        </p:spPr>
        <p:style>
          <a:lnRef idx="2">
            <a:schemeClr val="dk1"/>
          </a:lnRef>
          <a:fillRef idx="1">
            <a:schemeClr val="lt1"/>
          </a:fillRef>
          <a:effectRef idx="0">
            <a:schemeClr val="dk1"/>
          </a:effectRef>
          <a:fontRef idx="minor">
            <a:schemeClr val="dk1"/>
          </a:fontRef>
        </p:style>
        <p:txBody>
          <a:bodyPr wrap="square">
            <a:spAutoFit/>
          </a:bodyPr>
          <a:lstStyle/>
          <a:p>
            <a:r>
              <a:rPr lang="ar-SA" sz="3400" b="1" u="sng" dirty="0">
                <a:solidFill>
                  <a:srgbClr val="0070C0"/>
                </a:solidFill>
                <a:cs typeface="+mj-cs"/>
              </a:rPr>
              <a:t>استراتيجية اللعب الحر</a:t>
            </a:r>
          </a:p>
          <a:p>
            <a:endParaRPr lang="ar-SA" sz="3400" b="1" u="sng" dirty="0">
              <a:solidFill>
                <a:srgbClr val="0070C0"/>
              </a:solidFill>
              <a:cs typeface="+mj-cs"/>
            </a:endParaRPr>
          </a:p>
          <a:p>
            <a:r>
              <a:rPr lang="ar-SA" sz="3400" b="1" dirty="0">
                <a:solidFill>
                  <a:srgbClr val="0070C0"/>
                </a:solidFill>
                <a:cs typeface="+mj-cs"/>
              </a:rPr>
              <a:t>حيث يتم ذلك من خلال استخدام وتوظيف ألعاب الذكاء والفوازير وحل المشكلات المعقدة والكلمات المتقاطعة</a:t>
            </a:r>
          </a:p>
          <a:p>
            <a:endParaRPr lang="ar-SA" sz="3400" b="1" dirty="0">
              <a:solidFill>
                <a:srgbClr val="0070C0"/>
              </a:solidFill>
              <a:cs typeface="+mj-cs"/>
            </a:endParaRPr>
          </a:p>
        </p:txBody>
      </p:sp>
      <p:sp>
        <p:nvSpPr>
          <p:cNvPr id="9" name="Rectangle 8"/>
          <p:cNvSpPr/>
          <p:nvPr/>
        </p:nvSpPr>
        <p:spPr>
          <a:xfrm>
            <a:off x="577244" y="476672"/>
            <a:ext cx="8352928" cy="584775"/>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r>
              <a:rPr lang="ar-SA" sz="3200" b="1" dirty="0"/>
              <a:t>أنواع التعلم عن طريق </a:t>
            </a:r>
            <a:r>
              <a:rPr lang="ar-SA" sz="3200" b="1" dirty="0" smtClean="0"/>
              <a:t>اللعب</a:t>
            </a:r>
            <a:endParaRPr lang="ar-SA" sz="3200" dirty="0">
              <a:effectLst>
                <a:outerShdw blurRad="38100" dist="38100" dir="2700000" algn="tl">
                  <a:srgbClr val="000000">
                    <a:alpha val="43137"/>
                  </a:srgbClr>
                </a:outerShdw>
              </a:effectLst>
              <a:cs typeface="+mj-cs"/>
            </a:endParaRPr>
          </a:p>
        </p:txBody>
      </p:sp>
      <p:sp>
        <p:nvSpPr>
          <p:cNvPr id="7" name="Rectangle 6"/>
          <p:cNvSpPr/>
          <p:nvPr/>
        </p:nvSpPr>
        <p:spPr>
          <a:xfrm>
            <a:off x="611560" y="1397674"/>
            <a:ext cx="8136904" cy="1077218"/>
          </a:xfrm>
          <a:prstGeom prst="rect">
            <a:avLst/>
          </a:prstGeom>
          <a:solidFill>
            <a:srgbClr val="CC0099"/>
          </a:solidFill>
        </p:spPr>
        <p:style>
          <a:lnRef idx="2">
            <a:schemeClr val="accent1"/>
          </a:lnRef>
          <a:fillRef idx="1">
            <a:schemeClr val="lt1"/>
          </a:fillRef>
          <a:effectRef idx="0">
            <a:schemeClr val="accent1"/>
          </a:effectRef>
          <a:fontRef idx="minor">
            <a:schemeClr val="dk1"/>
          </a:fontRef>
        </p:style>
        <p:txBody>
          <a:bodyPr wrap="square">
            <a:spAutoFit/>
          </a:bodyPr>
          <a:lstStyle/>
          <a:p>
            <a:r>
              <a:rPr lang="ar-SA" sz="32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للتعلم عن طريق اللعب مجموعة من الاستراتيجيات الفرعية التي تتمثل في الآتي</a:t>
            </a:r>
            <a:r>
              <a:rPr lang="ar-SA" sz="32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a:t>
            </a:r>
            <a:endParaRPr lang="ar-SA" sz="32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endParaRPr>
          </a:p>
        </p:txBody>
      </p:sp>
    </p:spTree>
    <p:extLst>
      <p:ext uri="{BB962C8B-B14F-4D97-AF65-F5344CB8AC3E}">
        <p14:creationId xmlns:p14="http://schemas.microsoft.com/office/powerpoint/2010/main" val="336419821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right)">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Rectangle 5"/>
          <p:cNvSpPr/>
          <p:nvPr/>
        </p:nvSpPr>
        <p:spPr>
          <a:xfrm>
            <a:off x="683568" y="2924944"/>
            <a:ext cx="7920880" cy="3231654"/>
          </a:xfrm>
          <a:prstGeom prst="rect">
            <a:avLst/>
          </a:prstGeom>
          <a:ln/>
          <a:effectLst>
            <a:glow rad="139700">
              <a:schemeClr val="accent5">
                <a:satMod val="175000"/>
                <a:alpha val="40000"/>
              </a:schemeClr>
            </a:glow>
          </a:effectLst>
        </p:spPr>
        <p:style>
          <a:lnRef idx="2">
            <a:schemeClr val="dk1"/>
          </a:lnRef>
          <a:fillRef idx="1">
            <a:schemeClr val="lt1"/>
          </a:fillRef>
          <a:effectRef idx="0">
            <a:schemeClr val="dk1"/>
          </a:effectRef>
          <a:fontRef idx="minor">
            <a:schemeClr val="dk1"/>
          </a:fontRef>
        </p:style>
        <p:txBody>
          <a:bodyPr wrap="square">
            <a:spAutoFit/>
          </a:bodyPr>
          <a:lstStyle/>
          <a:p>
            <a:r>
              <a:rPr lang="ar-SA" sz="3400" b="1" u="sng" dirty="0">
                <a:solidFill>
                  <a:srgbClr val="0070C0"/>
                </a:solidFill>
                <a:cs typeface="+mj-cs"/>
              </a:rPr>
              <a:t>ألعاب تعتمد على الحواس</a:t>
            </a:r>
          </a:p>
          <a:p>
            <a:endParaRPr lang="ar-SA" sz="3400" b="1" u="sng" dirty="0">
              <a:solidFill>
                <a:srgbClr val="0070C0"/>
              </a:solidFill>
              <a:cs typeface="+mj-cs"/>
            </a:endParaRPr>
          </a:p>
          <a:p>
            <a:r>
              <a:rPr lang="ar-SA" sz="3400" b="1" dirty="0">
                <a:solidFill>
                  <a:srgbClr val="0070C0"/>
                </a:solidFill>
                <a:cs typeface="+mj-cs"/>
              </a:rPr>
              <a:t>حيث أن حواس الفرد هي الأكثر تأثيراً في عملية تعلمه وبناء ألعاب تعليمية تعتمد على حواسه تساعده على وصول المفاهيم بسرعة والقدرة على الإدراك واستيعاب الأشياء المجردة حوله</a:t>
            </a:r>
          </a:p>
          <a:p>
            <a:endParaRPr lang="ar-SA" sz="3400" b="1" dirty="0">
              <a:solidFill>
                <a:srgbClr val="0070C0"/>
              </a:solidFill>
              <a:cs typeface="+mj-cs"/>
            </a:endParaRPr>
          </a:p>
        </p:txBody>
      </p:sp>
      <p:sp>
        <p:nvSpPr>
          <p:cNvPr id="9" name="Rectangle 8"/>
          <p:cNvSpPr/>
          <p:nvPr/>
        </p:nvSpPr>
        <p:spPr>
          <a:xfrm>
            <a:off x="577244" y="476672"/>
            <a:ext cx="8352928" cy="584775"/>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r>
              <a:rPr lang="ar-SA" sz="3200" b="1" dirty="0"/>
              <a:t>أنواع التعلم عن طريق </a:t>
            </a:r>
            <a:r>
              <a:rPr lang="ar-SA" sz="3200" b="1" dirty="0" smtClean="0"/>
              <a:t>اللعب</a:t>
            </a:r>
            <a:endParaRPr lang="ar-SA" sz="3200" dirty="0">
              <a:effectLst>
                <a:outerShdw blurRad="38100" dist="38100" dir="2700000" algn="tl">
                  <a:srgbClr val="000000">
                    <a:alpha val="43137"/>
                  </a:srgbClr>
                </a:outerShdw>
              </a:effectLst>
              <a:cs typeface="+mj-cs"/>
            </a:endParaRPr>
          </a:p>
        </p:txBody>
      </p:sp>
      <p:sp>
        <p:nvSpPr>
          <p:cNvPr id="7" name="Rectangle 6"/>
          <p:cNvSpPr/>
          <p:nvPr/>
        </p:nvSpPr>
        <p:spPr>
          <a:xfrm>
            <a:off x="611560" y="1397674"/>
            <a:ext cx="8136904" cy="1077218"/>
          </a:xfrm>
          <a:prstGeom prst="rect">
            <a:avLst/>
          </a:prstGeom>
          <a:solidFill>
            <a:srgbClr val="CC0099"/>
          </a:solidFill>
        </p:spPr>
        <p:style>
          <a:lnRef idx="2">
            <a:schemeClr val="accent1"/>
          </a:lnRef>
          <a:fillRef idx="1">
            <a:schemeClr val="lt1"/>
          </a:fillRef>
          <a:effectRef idx="0">
            <a:schemeClr val="accent1"/>
          </a:effectRef>
          <a:fontRef idx="minor">
            <a:schemeClr val="dk1"/>
          </a:fontRef>
        </p:style>
        <p:txBody>
          <a:bodyPr wrap="square">
            <a:spAutoFit/>
          </a:bodyPr>
          <a:lstStyle/>
          <a:p>
            <a:r>
              <a:rPr lang="ar-SA" sz="32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للتعلم عن طريق اللعب مجموعة من الاستراتيجيات الفرعية التي تتمثل في الآتي</a:t>
            </a:r>
            <a:r>
              <a:rPr lang="ar-SA" sz="32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a:t>
            </a:r>
            <a:endParaRPr lang="ar-SA" sz="32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endParaRPr>
          </a:p>
        </p:txBody>
      </p:sp>
    </p:spTree>
    <p:extLst>
      <p:ext uri="{BB962C8B-B14F-4D97-AF65-F5344CB8AC3E}">
        <p14:creationId xmlns:p14="http://schemas.microsoft.com/office/powerpoint/2010/main" val="81641511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right)">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Rectangle 5"/>
          <p:cNvSpPr/>
          <p:nvPr/>
        </p:nvSpPr>
        <p:spPr>
          <a:xfrm>
            <a:off x="683568" y="2924944"/>
            <a:ext cx="7920880" cy="3231654"/>
          </a:xfrm>
          <a:prstGeom prst="rect">
            <a:avLst/>
          </a:prstGeom>
          <a:ln/>
          <a:effectLst>
            <a:glow rad="139700">
              <a:schemeClr val="accent5">
                <a:satMod val="175000"/>
                <a:alpha val="40000"/>
              </a:schemeClr>
            </a:glow>
          </a:effectLst>
        </p:spPr>
        <p:style>
          <a:lnRef idx="2">
            <a:schemeClr val="dk1"/>
          </a:lnRef>
          <a:fillRef idx="1">
            <a:schemeClr val="lt1"/>
          </a:fillRef>
          <a:effectRef idx="0">
            <a:schemeClr val="dk1"/>
          </a:effectRef>
          <a:fontRef idx="minor">
            <a:schemeClr val="dk1"/>
          </a:fontRef>
        </p:style>
        <p:txBody>
          <a:bodyPr wrap="square">
            <a:spAutoFit/>
          </a:bodyPr>
          <a:lstStyle/>
          <a:p>
            <a:r>
              <a:rPr lang="ar-SA" sz="3400" b="1" u="sng" dirty="0">
                <a:solidFill>
                  <a:srgbClr val="0070C0"/>
                </a:solidFill>
                <a:cs typeface="+mj-cs"/>
              </a:rPr>
              <a:t>ألعاب ثقافية واجتماعية</a:t>
            </a:r>
          </a:p>
          <a:p>
            <a:endParaRPr lang="ar-SA" sz="3400" b="1" u="sng" dirty="0">
              <a:solidFill>
                <a:srgbClr val="0070C0"/>
              </a:solidFill>
              <a:cs typeface="+mj-cs"/>
            </a:endParaRPr>
          </a:p>
          <a:p>
            <a:r>
              <a:rPr lang="ar-SA" sz="3400" b="1" dirty="0">
                <a:solidFill>
                  <a:srgbClr val="0070C0"/>
                </a:solidFill>
                <a:cs typeface="+mj-cs"/>
              </a:rPr>
              <a:t>يميل بعض فئات الطلاب للألعاب التي تنمي مهاراتهم الاجتماعية والثقافية والأسئلة المعتمدة على قياس نسبة الذكاء وحل الالغاز المعقدة.</a:t>
            </a:r>
          </a:p>
          <a:p>
            <a:endParaRPr lang="ar-SA" sz="3400" b="1" dirty="0">
              <a:solidFill>
                <a:srgbClr val="0070C0"/>
              </a:solidFill>
              <a:cs typeface="+mj-cs"/>
            </a:endParaRPr>
          </a:p>
        </p:txBody>
      </p:sp>
      <p:sp>
        <p:nvSpPr>
          <p:cNvPr id="9" name="Rectangle 8"/>
          <p:cNvSpPr/>
          <p:nvPr/>
        </p:nvSpPr>
        <p:spPr>
          <a:xfrm>
            <a:off x="577244" y="476672"/>
            <a:ext cx="8352928" cy="584775"/>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r>
              <a:rPr lang="ar-SA" sz="3200" b="1" dirty="0"/>
              <a:t>أنواع التعلم عن طريق </a:t>
            </a:r>
            <a:r>
              <a:rPr lang="ar-SA" sz="3200" b="1" dirty="0" smtClean="0"/>
              <a:t>اللعب</a:t>
            </a:r>
            <a:endParaRPr lang="ar-SA" sz="3200" dirty="0">
              <a:effectLst>
                <a:outerShdw blurRad="38100" dist="38100" dir="2700000" algn="tl">
                  <a:srgbClr val="000000">
                    <a:alpha val="43137"/>
                  </a:srgbClr>
                </a:outerShdw>
              </a:effectLst>
              <a:cs typeface="+mj-cs"/>
            </a:endParaRPr>
          </a:p>
        </p:txBody>
      </p:sp>
      <p:sp>
        <p:nvSpPr>
          <p:cNvPr id="7" name="Rectangle 6"/>
          <p:cNvSpPr/>
          <p:nvPr/>
        </p:nvSpPr>
        <p:spPr>
          <a:xfrm>
            <a:off x="611560" y="1397674"/>
            <a:ext cx="8136904" cy="1077218"/>
          </a:xfrm>
          <a:prstGeom prst="rect">
            <a:avLst/>
          </a:prstGeom>
          <a:solidFill>
            <a:srgbClr val="CC0099"/>
          </a:solidFill>
        </p:spPr>
        <p:style>
          <a:lnRef idx="2">
            <a:schemeClr val="accent1"/>
          </a:lnRef>
          <a:fillRef idx="1">
            <a:schemeClr val="lt1"/>
          </a:fillRef>
          <a:effectRef idx="0">
            <a:schemeClr val="accent1"/>
          </a:effectRef>
          <a:fontRef idx="minor">
            <a:schemeClr val="dk1"/>
          </a:fontRef>
        </p:style>
        <p:txBody>
          <a:bodyPr wrap="square">
            <a:spAutoFit/>
          </a:bodyPr>
          <a:lstStyle/>
          <a:p>
            <a:r>
              <a:rPr lang="ar-SA" sz="32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للتعلم عن طريق اللعب مجموعة من الاستراتيجيات الفرعية التي تتمثل في الآتي</a:t>
            </a:r>
            <a:r>
              <a:rPr lang="ar-SA" sz="32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a:t>
            </a:r>
            <a:endParaRPr lang="ar-SA" sz="32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endParaRPr>
          </a:p>
        </p:txBody>
      </p:sp>
    </p:spTree>
    <p:extLst>
      <p:ext uri="{BB962C8B-B14F-4D97-AF65-F5344CB8AC3E}">
        <p14:creationId xmlns:p14="http://schemas.microsoft.com/office/powerpoint/2010/main" val="382955087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right)">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Rectangle 5"/>
          <p:cNvSpPr/>
          <p:nvPr/>
        </p:nvSpPr>
        <p:spPr>
          <a:xfrm>
            <a:off x="683568" y="2924944"/>
            <a:ext cx="7920880" cy="3231654"/>
          </a:xfrm>
          <a:prstGeom prst="rect">
            <a:avLst/>
          </a:prstGeom>
          <a:ln/>
          <a:effectLst>
            <a:glow rad="139700">
              <a:schemeClr val="accent5">
                <a:satMod val="175000"/>
                <a:alpha val="40000"/>
              </a:schemeClr>
            </a:glow>
          </a:effectLst>
        </p:spPr>
        <p:style>
          <a:lnRef idx="2">
            <a:schemeClr val="dk1"/>
          </a:lnRef>
          <a:fillRef idx="1">
            <a:schemeClr val="lt1"/>
          </a:fillRef>
          <a:effectRef idx="0">
            <a:schemeClr val="dk1"/>
          </a:effectRef>
          <a:fontRef idx="minor">
            <a:schemeClr val="dk1"/>
          </a:fontRef>
        </p:style>
        <p:txBody>
          <a:bodyPr wrap="square">
            <a:spAutoFit/>
          </a:bodyPr>
          <a:lstStyle/>
          <a:p>
            <a:r>
              <a:rPr lang="ar-EG" sz="3400" b="1" u="sng" dirty="0" smtClean="0">
                <a:solidFill>
                  <a:srgbClr val="0070C0"/>
                </a:solidFill>
                <a:cs typeface="+mj-cs"/>
              </a:rPr>
              <a:t>الألعاب البدنية</a:t>
            </a:r>
            <a:endParaRPr lang="ar-SA" sz="3400" b="1" u="sng" dirty="0">
              <a:solidFill>
                <a:srgbClr val="0070C0"/>
              </a:solidFill>
              <a:cs typeface="+mj-cs"/>
            </a:endParaRPr>
          </a:p>
          <a:p>
            <a:endParaRPr lang="ar-SA" sz="3400" b="1" u="sng" dirty="0">
              <a:solidFill>
                <a:srgbClr val="0070C0"/>
              </a:solidFill>
              <a:cs typeface="+mj-cs"/>
            </a:endParaRPr>
          </a:p>
          <a:p>
            <a:r>
              <a:rPr lang="ar-SA" sz="3400" b="1" dirty="0">
                <a:solidFill>
                  <a:srgbClr val="0070C0"/>
                </a:solidFill>
                <a:cs typeface="+mj-cs"/>
              </a:rPr>
              <a:t>حيث أن هناك مجموعة من الألعاب التي تعتمد على تنمية النشاط البدني لدى الطلاب والعمل على تنمية العضلات العقلية والجسدية معاً</a:t>
            </a:r>
            <a:br>
              <a:rPr lang="ar-SA" sz="3400" b="1" dirty="0">
                <a:solidFill>
                  <a:srgbClr val="0070C0"/>
                </a:solidFill>
                <a:cs typeface="+mj-cs"/>
              </a:rPr>
            </a:br>
            <a:endParaRPr lang="ar-SA" sz="3400" b="1" dirty="0">
              <a:solidFill>
                <a:srgbClr val="0070C0"/>
              </a:solidFill>
              <a:cs typeface="+mj-cs"/>
            </a:endParaRPr>
          </a:p>
        </p:txBody>
      </p:sp>
      <p:sp>
        <p:nvSpPr>
          <p:cNvPr id="9" name="Rectangle 8"/>
          <p:cNvSpPr/>
          <p:nvPr/>
        </p:nvSpPr>
        <p:spPr>
          <a:xfrm>
            <a:off x="577244" y="476672"/>
            <a:ext cx="8352928" cy="584775"/>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r>
              <a:rPr lang="ar-SA" sz="3200" b="1" dirty="0"/>
              <a:t>أنواع التعلم عن طريق </a:t>
            </a:r>
            <a:r>
              <a:rPr lang="ar-SA" sz="3200" b="1" dirty="0" smtClean="0"/>
              <a:t>اللعب</a:t>
            </a:r>
            <a:endParaRPr lang="ar-SA" sz="3200" dirty="0">
              <a:effectLst>
                <a:outerShdw blurRad="38100" dist="38100" dir="2700000" algn="tl">
                  <a:srgbClr val="000000">
                    <a:alpha val="43137"/>
                  </a:srgbClr>
                </a:outerShdw>
              </a:effectLst>
              <a:cs typeface="+mj-cs"/>
            </a:endParaRPr>
          </a:p>
        </p:txBody>
      </p:sp>
      <p:sp>
        <p:nvSpPr>
          <p:cNvPr id="7" name="Rectangle 6"/>
          <p:cNvSpPr/>
          <p:nvPr/>
        </p:nvSpPr>
        <p:spPr>
          <a:xfrm>
            <a:off x="611560" y="1397674"/>
            <a:ext cx="8136904" cy="1077218"/>
          </a:xfrm>
          <a:prstGeom prst="rect">
            <a:avLst/>
          </a:prstGeom>
          <a:solidFill>
            <a:srgbClr val="CC0099"/>
          </a:solidFill>
        </p:spPr>
        <p:style>
          <a:lnRef idx="2">
            <a:schemeClr val="accent1"/>
          </a:lnRef>
          <a:fillRef idx="1">
            <a:schemeClr val="lt1"/>
          </a:fillRef>
          <a:effectRef idx="0">
            <a:schemeClr val="accent1"/>
          </a:effectRef>
          <a:fontRef idx="minor">
            <a:schemeClr val="dk1"/>
          </a:fontRef>
        </p:style>
        <p:txBody>
          <a:bodyPr wrap="square">
            <a:spAutoFit/>
          </a:bodyPr>
          <a:lstStyle/>
          <a:p>
            <a:r>
              <a:rPr lang="ar-SA" sz="32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للتعلم عن طريق اللعب مجموعة من الاستراتيجيات الفرعية التي تتمثل في الآتي</a:t>
            </a:r>
            <a:r>
              <a:rPr lang="ar-SA" sz="32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a:t>
            </a:r>
            <a:endParaRPr lang="ar-SA" sz="32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endParaRPr>
          </a:p>
        </p:txBody>
      </p:sp>
    </p:spTree>
    <p:extLst>
      <p:ext uri="{BB962C8B-B14F-4D97-AF65-F5344CB8AC3E}">
        <p14:creationId xmlns:p14="http://schemas.microsoft.com/office/powerpoint/2010/main" val="75990022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right)">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1069</TotalTime>
  <Words>604</Words>
  <Application>Microsoft Office PowerPoint</Application>
  <PresentationFormat>On-screen Show (4:3)</PresentationFormat>
  <Paragraphs>71</Paragraphs>
  <Slides>16</Slides>
  <Notes>1</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تدفق</vt:lpstr>
      <vt:lpstr>PowerPoint Presentation</vt:lpstr>
      <vt:lpstr>المحاور</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دحوم</dc:creator>
  <cp:lastModifiedBy>At</cp:lastModifiedBy>
  <cp:revision>88</cp:revision>
  <dcterms:created xsi:type="dcterms:W3CDTF">2015-08-02T06:14:22Z</dcterms:created>
  <dcterms:modified xsi:type="dcterms:W3CDTF">2021-11-13T10:32:26Z</dcterms:modified>
</cp:coreProperties>
</file>